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sldIdLst>
    <p:sldId id="318" r:id="rId2"/>
    <p:sldId id="330" r:id="rId3"/>
    <p:sldId id="312" r:id="rId4"/>
    <p:sldId id="316" r:id="rId5"/>
    <p:sldId id="319" r:id="rId6"/>
    <p:sldId id="320" r:id="rId7"/>
    <p:sldId id="321" r:id="rId8"/>
    <p:sldId id="322" r:id="rId9"/>
    <p:sldId id="323" r:id="rId10"/>
    <p:sldId id="324" r:id="rId11"/>
    <p:sldId id="325" r:id="rId12"/>
    <p:sldId id="326" r:id="rId13"/>
    <p:sldId id="327" r:id="rId14"/>
    <p:sldId id="328" r:id="rId15"/>
    <p:sldId id="329"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5FC"/>
    <a:srgbClr val="D0E3FE"/>
    <a:srgbClr val="F76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5" autoAdjust="0"/>
    <p:restoredTop sz="95099" autoAdjust="0"/>
  </p:normalViewPr>
  <p:slideViewPr>
    <p:cSldViewPr snapToGrid="0" snapToObjects="1">
      <p:cViewPr>
        <p:scale>
          <a:sx n="134" d="100"/>
          <a:sy n="134" d="100"/>
        </p:scale>
        <p:origin x="-1776"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09607-A146-4CB3-A32E-3EA044AB0DFA}" type="datetimeFigureOut">
              <a:rPr lang="en-US" smtClean="0"/>
              <a:t>3/24/17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FE3F78-F8A9-4862-B6E5-48613ADDE8D6}" type="slidenum">
              <a:rPr lang="en-US" smtClean="0"/>
              <a:t>‹#›</a:t>
            </a:fld>
            <a:endParaRPr lang="en-US"/>
          </a:p>
        </p:txBody>
      </p:sp>
    </p:spTree>
    <p:extLst>
      <p:ext uri="{BB962C8B-B14F-4D97-AF65-F5344CB8AC3E}">
        <p14:creationId xmlns:p14="http://schemas.microsoft.com/office/powerpoint/2010/main" val="156504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1</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Additional feedback:</a:t>
            </a:r>
          </a:p>
          <a:p>
            <a:pPr marL="1200150" lvl="2" indent="-285750">
              <a:buFont typeface="Arial"/>
              <a:buChar char="•"/>
            </a:pPr>
            <a:r>
              <a:rPr lang="en-US" sz="2400" dirty="0" smtClean="0">
                <a:latin typeface="+mn-lt"/>
                <a:cs typeface="Georgia"/>
              </a:rPr>
              <a:t>A lot of love for it – don</a:t>
            </a:r>
            <a:r>
              <a:rPr lang="fr-FR" sz="2400" dirty="0" smtClean="0">
                <a:latin typeface="+mn-lt"/>
                <a:cs typeface="Georgia"/>
              </a:rPr>
              <a:t>’</a:t>
            </a:r>
            <a:r>
              <a:rPr lang="en-US" sz="2400" dirty="0" smtClean="0">
                <a:latin typeface="+mn-lt"/>
                <a:cs typeface="Georgia"/>
              </a:rPr>
              <a:t>t think much change is needed.</a:t>
            </a:r>
          </a:p>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10</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Additional feedback:</a:t>
            </a:r>
          </a:p>
          <a:p>
            <a:pPr marL="1200150" lvl="2" indent="-285750">
              <a:buFont typeface="Arial"/>
              <a:buChar char="•"/>
            </a:pPr>
            <a:r>
              <a:rPr lang="en-US" sz="2400" dirty="0" smtClean="0">
                <a:latin typeface="+mn-lt"/>
                <a:cs typeface="Georgia"/>
              </a:rPr>
              <a:t>Transitions jarring</a:t>
            </a:r>
          </a:p>
          <a:p>
            <a:pPr marL="1200150" lvl="2" indent="-285750">
              <a:buFont typeface="Arial"/>
              <a:buChar char="•"/>
            </a:pPr>
            <a:r>
              <a:rPr lang="en-US" sz="2400" dirty="0" smtClean="0">
                <a:latin typeface="+mn-lt"/>
                <a:cs typeface="Georgia"/>
              </a:rPr>
              <a:t>De-link from news posts</a:t>
            </a:r>
          </a:p>
          <a:p>
            <a:pPr marL="1200150" lvl="2" indent="-285750">
              <a:buFont typeface="Arial"/>
              <a:buChar char="•"/>
            </a:pPr>
            <a:r>
              <a:rPr lang="en-US" sz="2400" dirty="0" smtClean="0">
                <a:latin typeface="+mn-lt"/>
                <a:cs typeface="Georgia"/>
              </a:rPr>
              <a:t>Looks dated (2)</a:t>
            </a:r>
          </a:p>
          <a:p>
            <a:pPr marL="1200150" lvl="2" indent="-285750">
              <a:buFont typeface="Arial"/>
              <a:buChar char="•"/>
            </a:pPr>
            <a:r>
              <a:rPr lang="en-US" sz="2400" dirty="0" smtClean="0">
                <a:latin typeface="+mn-lt"/>
                <a:cs typeface="Georgia"/>
              </a:rPr>
              <a:t>Hard to find images that ‘fit’ (3)</a:t>
            </a:r>
          </a:p>
          <a:p>
            <a:pPr marL="1200150" lvl="2" indent="-285750">
              <a:buFont typeface="Arial"/>
              <a:buChar char="•"/>
            </a:pPr>
            <a:r>
              <a:rPr lang="en-US" sz="2400" dirty="0" smtClean="0">
                <a:latin typeface="+mn-lt"/>
                <a:cs typeface="Georgia"/>
              </a:rPr>
              <a:t>Get rid of it and replace with longer homepage, stacking content (2)</a:t>
            </a:r>
          </a:p>
          <a:p>
            <a:pPr marL="1200150" lvl="2" indent="-285750">
              <a:buFont typeface="Arial"/>
              <a:buChar char="•"/>
            </a:pPr>
            <a:r>
              <a:rPr lang="en-US" sz="2400" dirty="0" smtClean="0">
                <a:latin typeface="+mn-lt"/>
                <a:cs typeface="Georgia"/>
              </a:rPr>
              <a:t>More options editing text overlays (3)</a:t>
            </a:r>
          </a:p>
          <a:p>
            <a:pPr marL="1200150" lvl="2" indent="-285750">
              <a:buFont typeface="Arial"/>
              <a:buChar char="•"/>
            </a:pPr>
            <a:r>
              <a:rPr lang="en-US" sz="2400" dirty="0" smtClean="0">
                <a:latin typeface="+mn-lt"/>
                <a:cs typeface="Georgia"/>
              </a:rPr>
              <a:t>Online cropping/editing of photos before uploading (3)</a:t>
            </a:r>
          </a:p>
          <a:p>
            <a:pPr marL="1200150" lvl="2" indent="-285750">
              <a:buFont typeface="Arial"/>
              <a:buChar char="•"/>
            </a:pPr>
            <a:r>
              <a:rPr lang="en-US" sz="2400" dirty="0" smtClean="0">
                <a:latin typeface="+mn-lt"/>
                <a:cs typeface="Georgia"/>
              </a:rPr>
              <a:t>Change its position on the homepage</a:t>
            </a:r>
            <a:endParaRPr lang="en-US" sz="2400" dirty="0" smtClean="0">
              <a:latin typeface="+mn-lt"/>
              <a:cs typeface="Georgia"/>
            </a:endParaRPr>
          </a:p>
        </p:txBody>
      </p:sp>
      <p:sp>
        <p:nvSpPr>
          <p:cNvPr id="4" name="Slide Number Placeholder 3"/>
          <p:cNvSpPr>
            <a:spLocks noGrp="1"/>
          </p:cNvSpPr>
          <p:nvPr>
            <p:ph type="sldNum" sz="quarter" idx="10"/>
          </p:nvPr>
        </p:nvSpPr>
        <p:spPr/>
        <p:txBody>
          <a:bodyPr/>
          <a:lstStyle/>
          <a:p>
            <a:fld id="{B9FE3F78-F8A9-4862-B6E5-48613ADDE8D6}" type="slidenum">
              <a:rPr lang="en-US" smtClean="0"/>
              <a:t>11</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12</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Additional feedback:</a:t>
            </a:r>
          </a:p>
          <a:p>
            <a:pPr marL="1200150" lvl="2" indent="-285750">
              <a:buFont typeface="Arial"/>
              <a:buChar char="•"/>
            </a:pPr>
            <a:r>
              <a:rPr lang="en-US" sz="2400" dirty="0" smtClean="0">
                <a:latin typeface="+mn-lt"/>
                <a:cs typeface="Georgia"/>
              </a:rPr>
              <a:t>Drag and drop can be tricky / hard to use (8)</a:t>
            </a:r>
          </a:p>
          <a:p>
            <a:pPr marL="1200150" lvl="2" indent="-285750">
              <a:buFont typeface="Arial"/>
              <a:buChar char="•"/>
            </a:pPr>
            <a:r>
              <a:rPr lang="en-US" sz="2400" dirty="0" smtClean="0">
                <a:latin typeface="+mn-lt"/>
                <a:cs typeface="Georgia"/>
              </a:rPr>
              <a:t>Improve calendar widget</a:t>
            </a:r>
          </a:p>
          <a:p>
            <a:pPr marL="1200150" lvl="2" indent="-285750">
              <a:buFont typeface="Arial"/>
              <a:buChar char="•"/>
            </a:pPr>
            <a:r>
              <a:rPr lang="en-US" sz="2400" dirty="0" smtClean="0">
                <a:latin typeface="+mn-lt"/>
                <a:cs typeface="Georgia"/>
              </a:rPr>
              <a:t>More places to insert widgets (i.e., on specific pages) (2)</a:t>
            </a:r>
          </a:p>
          <a:p>
            <a:pPr marL="1200150" lvl="2" indent="-285750">
              <a:buFont typeface="Arial"/>
              <a:buChar char="•"/>
            </a:pPr>
            <a:r>
              <a:rPr lang="en-US" sz="2400" dirty="0" smtClean="0">
                <a:latin typeface="+mn-lt"/>
                <a:cs typeface="Georgia"/>
              </a:rPr>
              <a:t>Live widget preview (4)</a:t>
            </a:r>
          </a:p>
          <a:p>
            <a:pPr marL="1200150" lvl="2" indent="-285750">
              <a:buFont typeface="Arial"/>
              <a:buChar char="•"/>
            </a:pPr>
            <a:r>
              <a:rPr lang="en-US" sz="2400" dirty="0" smtClean="0">
                <a:latin typeface="+mn-lt"/>
                <a:cs typeface="Georgia"/>
              </a:rPr>
              <a:t>New widget capabilities:</a:t>
            </a:r>
          </a:p>
          <a:p>
            <a:pPr marL="1657350" lvl="3" indent="-285750">
              <a:buFont typeface="Arial"/>
              <a:buChar char="•"/>
            </a:pPr>
            <a:r>
              <a:rPr lang="en-US" sz="2400" dirty="0" smtClean="0">
                <a:latin typeface="+mn-lt"/>
                <a:cs typeface="Georgia"/>
              </a:rPr>
              <a:t>picture/video gallery</a:t>
            </a:r>
          </a:p>
          <a:p>
            <a:pPr marL="1657350" lvl="3" indent="-285750">
              <a:buFont typeface="Arial"/>
              <a:buChar char="•"/>
            </a:pPr>
            <a:r>
              <a:rPr lang="en-US" sz="2400" dirty="0" err="1" smtClean="0">
                <a:latin typeface="+mn-lt"/>
                <a:cs typeface="Georgia"/>
              </a:rPr>
              <a:t>facebook</a:t>
            </a:r>
            <a:r>
              <a:rPr lang="en-US" sz="2400" dirty="0" smtClean="0">
                <a:latin typeface="+mn-lt"/>
                <a:cs typeface="Georgia"/>
              </a:rPr>
              <a:t>/twitter feeds</a:t>
            </a:r>
          </a:p>
          <a:p>
            <a:pPr marL="1657350" lvl="3" indent="-285750">
              <a:buFont typeface="Arial"/>
              <a:buChar char="•"/>
            </a:pPr>
            <a:r>
              <a:rPr lang="en-US" sz="2400" dirty="0" smtClean="0">
                <a:latin typeface="+mn-lt"/>
                <a:cs typeface="Georgia"/>
              </a:rPr>
              <a:t>Countdown</a:t>
            </a:r>
          </a:p>
          <a:p>
            <a:pPr marL="1657350" lvl="3" indent="-285750">
              <a:buFont typeface="Arial"/>
              <a:buChar char="•"/>
            </a:pPr>
            <a:r>
              <a:rPr lang="en-US" sz="2400" dirty="0" smtClean="0">
                <a:latin typeface="+mn-lt"/>
                <a:cs typeface="Georgia"/>
              </a:rPr>
              <a:t>Data tables</a:t>
            </a:r>
            <a:endParaRPr lang="en-US" sz="2400" dirty="0" smtClean="0">
              <a:latin typeface="+mn-lt"/>
              <a:cs typeface="Georgia"/>
            </a:endParaRPr>
          </a:p>
        </p:txBody>
      </p:sp>
      <p:sp>
        <p:nvSpPr>
          <p:cNvPr id="4" name="Slide Number Placeholder 3"/>
          <p:cNvSpPr>
            <a:spLocks noGrp="1"/>
          </p:cNvSpPr>
          <p:nvPr>
            <p:ph type="sldNum" sz="quarter" idx="10"/>
          </p:nvPr>
        </p:nvSpPr>
        <p:spPr/>
        <p:txBody>
          <a:bodyPr/>
          <a:lstStyle/>
          <a:p>
            <a:fld id="{B9FE3F78-F8A9-4862-B6E5-48613ADDE8D6}" type="slidenum">
              <a:rPr lang="en-US" smtClean="0"/>
              <a:t>13</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14</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Q13 - When visitors come to my site, they're most likely trying to accomplish the following tasks:</a:t>
            </a:r>
          </a:p>
          <a:p>
            <a:pPr marL="742950" lvl="1" indent="-285750">
              <a:buFont typeface="Arial"/>
              <a:buChar char="•"/>
            </a:pPr>
            <a:r>
              <a:rPr lang="en-US" sz="2400" dirty="0" smtClean="0">
                <a:latin typeface="+mn-lt"/>
                <a:cs typeface="Georgia"/>
              </a:rPr>
              <a:t>Q14 - When visitors provide positive feedback about the site, they usually mention:</a:t>
            </a:r>
          </a:p>
          <a:p>
            <a:pPr marL="742950" lvl="1" indent="-285750">
              <a:buFont typeface="Arial"/>
              <a:buChar char="•"/>
            </a:pPr>
            <a:r>
              <a:rPr lang="en-US" sz="2400" dirty="0" smtClean="0">
                <a:latin typeface="+mn-lt"/>
                <a:cs typeface="Georgia"/>
              </a:rPr>
              <a:t>Q15 - When visitors suggest improvements to the site, they usually mention:</a:t>
            </a:r>
          </a:p>
          <a:p>
            <a:pPr marL="742950" lvl="1" indent="-285750">
              <a:buFont typeface="Arial"/>
              <a:buChar char="•"/>
            </a:pPr>
            <a:r>
              <a:rPr lang="en-US" sz="2400" dirty="0" smtClean="0">
                <a:latin typeface="+mn-lt"/>
                <a:cs typeface="Georgia"/>
              </a:rPr>
              <a:t>Q25 - I consider the following peer and competitor websites to be most effective (please enter a list of URLs):</a:t>
            </a:r>
          </a:p>
          <a:p>
            <a:pPr marL="742950" lvl="1" indent="-285750">
              <a:buFont typeface="Arial"/>
              <a:buChar char="•"/>
            </a:pPr>
            <a:r>
              <a:rPr lang="en-US" sz="2400" dirty="0" smtClean="0">
                <a:latin typeface="+mn-lt"/>
                <a:cs typeface="Georgia"/>
              </a:rPr>
              <a:t>Q26 - I consider these sites effective because (please provide detailed feedback on what makes the sites effective. The more detailed you can be, the better we can use your feedback to make improvements to your site):</a:t>
            </a:r>
          </a:p>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15</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going to go into a series of questions that we used to try</a:t>
            </a:r>
            <a:r>
              <a:rPr lang="en-US" baseline="0" dirty="0" smtClean="0"/>
              <a:t> and “drill down” into different sections of the template</a:t>
            </a:r>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2</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3</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4</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5</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Additional thoughts:</a:t>
            </a:r>
          </a:p>
          <a:p>
            <a:pPr marL="1200150" lvl="2" indent="-285750">
              <a:buFont typeface="Arial"/>
              <a:buChar char="•"/>
            </a:pPr>
            <a:r>
              <a:rPr lang="en-US" sz="2400" dirty="0" smtClean="0">
                <a:latin typeface="+mn-lt"/>
                <a:cs typeface="Georgia"/>
              </a:rPr>
              <a:t>Not everyone realizes top level menu items are also pages (that can be clicked, vs. just being headings) (3)</a:t>
            </a:r>
          </a:p>
          <a:p>
            <a:pPr marL="1200150" lvl="2" indent="-285750">
              <a:buFont typeface="Arial"/>
              <a:buChar char="•"/>
            </a:pPr>
            <a:r>
              <a:rPr lang="en-US" sz="2400" dirty="0" smtClean="0">
                <a:latin typeface="+mn-lt"/>
                <a:cs typeface="Georgia"/>
              </a:rPr>
              <a:t>Should be easier to re-order (5):</a:t>
            </a:r>
          </a:p>
          <a:p>
            <a:pPr marL="1657350" lvl="3" indent="-285750">
              <a:buFont typeface="Arial"/>
              <a:buChar char="•"/>
            </a:pPr>
            <a:r>
              <a:rPr lang="en-US" sz="2400" dirty="0" smtClean="0">
                <a:latin typeface="+mn-lt"/>
                <a:cs typeface="Georgia"/>
              </a:rPr>
              <a:t>Drag and drop for page order hard to use (tree view hard to use) </a:t>
            </a:r>
          </a:p>
          <a:p>
            <a:pPr marL="1200150" lvl="2" indent="-285750">
              <a:buFont typeface="Arial"/>
              <a:buChar char="•"/>
            </a:pPr>
            <a:r>
              <a:rPr lang="en-US" sz="2400" dirty="0" smtClean="0">
                <a:latin typeface="+mn-lt"/>
                <a:cs typeface="Georgia"/>
              </a:rPr>
              <a:t>Make pages NOT appear in menu by default</a:t>
            </a:r>
          </a:p>
          <a:p>
            <a:pPr marL="1200150" lvl="2" indent="-285750">
              <a:buFont typeface="Arial"/>
              <a:buChar char="•"/>
            </a:pPr>
            <a:r>
              <a:rPr lang="en-US" sz="2400" dirty="0" smtClean="0">
                <a:latin typeface="+mn-lt"/>
                <a:cs typeface="Georgia"/>
              </a:rPr>
              <a:t>Fit more items</a:t>
            </a:r>
          </a:p>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6</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84% think its important to maintain this area</a:t>
            </a:r>
          </a:p>
          <a:p>
            <a:pPr marL="1200150" lvl="2" indent="-285750">
              <a:buFont typeface="Arial"/>
              <a:buChar char="•"/>
            </a:pPr>
            <a:r>
              <a:rPr lang="en-US" sz="2400" dirty="0" smtClean="0">
                <a:latin typeface="+mn-lt"/>
                <a:cs typeface="Georgia"/>
              </a:rPr>
              <a:t>..but 60% seldom change them, and 36% never change them</a:t>
            </a:r>
          </a:p>
          <a:p>
            <a:pPr marL="1200150" lvl="2" indent="-285750">
              <a:buFont typeface="Arial"/>
              <a:buChar char="•"/>
            </a:pPr>
            <a:endParaRPr lang="en-US" sz="2400" dirty="0" smtClean="0">
              <a:latin typeface="+mn-lt"/>
              <a:cs typeface="Georgia"/>
            </a:endParaRPr>
          </a:p>
          <a:p>
            <a:pPr marL="742950" lvl="1" indent="-285750">
              <a:buFont typeface="Arial"/>
              <a:buChar char="•"/>
            </a:pPr>
            <a:r>
              <a:rPr lang="en-US" sz="2400" dirty="0" smtClean="0">
                <a:latin typeface="+mn-lt"/>
                <a:cs typeface="Georgia"/>
              </a:rPr>
              <a:t>Additional feedback:</a:t>
            </a:r>
          </a:p>
          <a:p>
            <a:pPr marL="1200150" lvl="2" indent="-285750">
              <a:buFont typeface="Arial"/>
              <a:buChar char="•"/>
            </a:pPr>
            <a:r>
              <a:rPr lang="en-US" sz="2400" dirty="0" smtClean="0">
                <a:latin typeface="+mn-lt"/>
                <a:cs typeface="Georgia"/>
              </a:rPr>
              <a:t>More space for more links (4)</a:t>
            </a:r>
          </a:p>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7</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Additional feedback:</a:t>
            </a:r>
          </a:p>
          <a:p>
            <a:pPr marL="1200150" lvl="2" indent="-285750">
              <a:buFont typeface="Arial"/>
              <a:buChar char="•"/>
            </a:pPr>
            <a:r>
              <a:rPr lang="en-US" sz="2400" dirty="0" smtClean="0">
                <a:latin typeface="+mn-lt"/>
                <a:cs typeface="Georgia"/>
              </a:rPr>
              <a:t>...not much</a:t>
            </a:r>
            <a:r>
              <a:rPr lang="en-US" sz="2400" baseline="0" dirty="0" smtClean="0">
                <a:latin typeface="+mn-lt"/>
                <a:cs typeface="Georgia"/>
              </a:rPr>
              <a:t> – suggestions to move it to footer</a:t>
            </a:r>
            <a:endParaRPr lang="en-US" sz="2400" dirty="0" smtClean="0">
              <a:latin typeface="+mn-lt"/>
              <a:cs typeface="Georgia"/>
            </a:endParaRPr>
          </a:p>
          <a:p>
            <a:pPr marL="1200150" lvl="2" indent="-285750">
              <a:buFont typeface="Arial"/>
              <a:buChar char="•"/>
            </a:pPr>
            <a:r>
              <a:rPr lang="en-US" sz="2400" dirty="0" smtClean="0">
                <a:latin typeface="+mn-lt"/>
                <a:cs typeface="Georgia"/>
              </a:rPr>
              <a:t>Make it easier to embed social media content (Feeds) into pages</a:t>
            </a:r>
          </a:p>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8</a:t>
            </a:fld>
            <a:endParaRPr lang="en-US"/>
          </a:p>
        </p:txBody>
      </p:sp>
    </p:spTree>
    <p:extLst>
      <p:ext uri="{BB962C8B-B14F-4D97-AF65-F5344CB8AC3E}">
        <p14:creationId xmlns:p14="http://schemas.microsoft.com/office/powerpoint/2010/main" val="102157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400" dirty="0" smtClean="0">
                <a:latin typeface="+mn-lt"/>
                <a:cs typeface="Georgia"/>
              </a:rPr>
              <a:t>Additional feedback:</a:t>
            </a:r>
          </a:p>
          <a:p>
            <a:pPr marL="1200150" lvl="2" indent="-285750">
              <a:buFont typeface="Arial"/>
              <a:buChar char="•"/>
            </a:pPr>
            <a:r>
              <a:rPr lang="en-US" sz="2400" dirty="0" smtClean="0">
                <a:latin typeface="+mn-lt"/>
                <a:cs typeface="Georgia"/>
              </a:rPr>
              <a:t>A lot of love for it – don</a:t>
            </a:r>
            <a:r>
              <a:rPr lang="fr-FR" sz="2400" dirty="0" smtClean="0">
                <a:latin typeface="+mn-lt"/>
                <a:cs typeface="Georgia"/>
              </a:rPr>
              <a:t>’</a:t>
            </a:r>
            <a:r>
              <a:rPr lang="en-US" sz="2400" dirty="0" smtClean="0">
                <a:latin typeface="+mn-lt"/>
                <a:cs typeface="Georgia"/>
              </a:rPr>
              <a:t>t think much change is needed.</a:t>
            </a:r>
          </a:p>
          <a:p>
            <a:endParaRPr lang="en-US" dirty="0"/>
          </a:p>
        </p:txBody>
      </p:sp>
      <p:sp>
        <p:nvSpPr>
          <p:cNvPr id="4" name="Slide Number Placeholder 3"/>
          <p:cNvSpPr>
            <a:spLocks noGrp="1"/>
          </p:cNvSpPr>
          <p:nvPr>
            <p:ph type="sldNum" sz="quarter" idx="10"/>
          </p:nvPr>
        </p:nvSpPr>
        <p:spPr/>
        <p:txBody>
          <a:bodyPr/>
          <a:lstStyle/>
          <a:p>
            <a:fld id="{B9FE3F78-F8A9-4862-B6E5-48613ADDE8D6}" type="slidenum">
              <a:rPr lang="en-US" smtClean="0"/>
              <a:t>9</a:t>
            </a:fld>
            <a:endParaRPr lang="en-US"/>
          </a:p>
        </p:txBody>
      </p:sp>
    </p:spTree>
    <p:extLst>
      <p:ext uri="{BB962C8B-B14F-4D97-AF65-F5344CB8AC3E}">
        <p14:creationId xmlns:p14="http://schemas.microsoft.com/office/powerpoint/2010/main" val="102157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C2DC5B-0209-499F-9ED2-5EA88D1D51A9}" type="datetimeFigureOut">
              <a:rPr lang="en-US"/>
              <a:pPr>
                <a:defRPr/>
              </a:pPr>
              <a:t>3/24/17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23A3B3-4324-4A00-9093-20C25272DC69}" type="slidenum">
              <a:rPr lang="en-US"/>
              <a:pPr>
                <a:defRPr/>
              </a:pPr>
              <a:t>‹#›</a:t>
            </a:fld>
            <a:endParaRPr lang="en-US"/>
          </a:p>
        </p:txBody>
      </p:sp>
    </p:spTree>
    <p:extLst>
      <p:ext uri="{BB962C8B-B14F-4D97-AF65-F5344CB8AC3E}">
        <p14:creationId xmlns:p14="http://schemas.microsoft.com/office/powerpoint/2010/main" val="645834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EFA32C-C2AD-4379-8AB9-82A4DD8B53E2}" type="datetimeFigureOut">
              <a:rPr lang="en-US"/>
              <a:pPr>
                <a:defRPr/>
              </a:pPr>
              <a:t>3/24/17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34853A-F96C-466E-8DA5-F7017C9D57D7}" type="slidenum">
              <a:rPr lang="en-US"/>
              <a:pPr>
                <a:defRPr/>
              </a:pPr>
              <a:t>‹#›</a:t>
            </a:fld>
            <a:endParaRPr lang="en-US"/>
          </a:p>
        </p:txBody>
      </p:sp>
    </p:spTree>
    <p:extLst>
      <p:ext uri="{BB962C8B-B14F-4D97-AF65-F5344CB8AC3E}">
        <p14:creationId xmlns:p14="http://schemas.microsoft.com/office/powerpoint/2010/main" val="637179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6B13F4-F697-41F6-ADE3-DF3D07775FE3}" type="datetimeFigureOut">
              <a:rPr lang="en-US"/>
              <a:pPr>
                <a:defRPr/>
              </a:pPr>
              <a:t>3/24/17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555473-4C24-4F42-8252-0CF1182ED0E2}" type="slidenum">
              <a:rPr lang="en-US"/>
              <a:pPr>
                <a:defRPr/>
              </a:pPr>
              <a:t>‹#›</a:t>
            </a:fld>
            <a:endParaRPr lang="en-US"/>
          </a:p>
        </p:txBody>
      </p:sp>
    </p:spTree>
    <p:extLst>
      <p:ext uri="{BB962C8B-B14F-4D97-AF65-F5344CB8AC3E}">
        <p14:creationId xmlns:p14="http://schemas.microsoft.com/office/powerpoint/2010/main" val="23018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9E28CD-46E1-4BE6-B484-22A1BB90BEC8}" type="datetimeFigureOut">
              <a:rPr lang="en-US"/>
              <a:pPr>
                <a:defRPr/>
              </a:pPr>
              <a:t>3/24/17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E1BE0-A62B-4244-88BE-7C5EE4CAED93}" type="slidenum">
              <a:rPr lang="en-US"/>
              <a:pPr>
                <a:defRPr/>
              </a:pPr>
              <a:t>‹#›</a:t>
            </a:fld>
            <a:endParaRPr lang="en-US"/>
          </a:p>
        </p:txBody>
      </p:sp>
    </p:spTree>
    <p:extLst>
      <p:ext uri="{BB962C8B-B14F-4D97-AF65-F5344CB8AC3E}">
        <p14:creationId xmlns:p14="http://schemas.microsoft.com/office/powerpoint/2010/main" val="2437966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90F9091-0EB8-45EC-8E15-F056D836B416}" type="datetimeFigureOut">
              <a:rPr lang="en-US"/>
              <a:pPr>
                <a:defRPr/>
              </a:pPr>
              <a:t>3/24/17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1C95BD-F091-442F-AD25-A9EAE91589DD}" type="slidenum">
              <a:rPr lang="en-US"/>
              <a:pPr>
                <a:defRPr/>
              </a:pPr>
              <a:t>‹#›</a:t>
            </a:fld>
            <a:endParaRPr lang="en-US"/>
          </a:p>
        </p:txBody>
      </p:sp>
    </p:spTree>
    <p:extLst>
      <p:ext uri="{BB962C8B-B14F-4D97-AF65-F5344CB8AC3E}">
        <p14:creationId xmlns:p14="http://schemas.microsoft.com/office/powerpoint/2010/main" val="1121142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6D513D4-C66E-4F47-B55E-D463BD5523B5}" type="datetimeFigureOut">
              <a:rPr lang="en-US"/>
              <a:pPr>
                <a:defRPr/>
              </a:pPr>
              <a:t>3/24/17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642918-EE43-4F52-A38B-E223552939BB}" type="slidenum">
              <a:rPr lang="en-US"/>
              <a:pPr>
                <a:defRPr/>
              </a:pPr>
              <a:t>‹#›</a:t>
            </a:fld>
            <a:endParaRPr lang="en-US"/>
          </a:p>
        </p:txBody>
      </p:sp>
    </p:spTree>
    <p:extLst>
      <p:ext uri="{BB962C8B-B14F-4D97-AF65-F5344CB8AC3E}">
        <p14:creationId xmlns:p14="http://schemas.microsoft.com/office/powerpoint/2010/main" val="567618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1E98CAB-0A6D-492A-BD6A-E88E898EB929}" type="datetimeFigureOut">
              <a:rPr lang="en-US"/>
              <a:pPr>
                <a:defRPr/>
              </a:pPr>
              <a:t>3/24/17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CB7CDC9-49C8-4D03-859B-C58B8861E102}" type="slidenum">
              <a:rPr lang="en-US"/>
              <a:pPr>
                <a:defRPr/>
              </a:pPr>
              <a:t>‹#›</a:t>
            </a:fld>
            <a:endParaRPr lang="en-US"/>
          </a:p>
        </p:txBody>
      </p:sp>
    </p:spTree>
    <p:extLst>
      <p:ext uri="{BB962C8B-B14F-4D97-AF65-F5344CB8AC3E}">
        <p14:creationId xmlns:p14="http://schemas.microsoft.com/office/powerpoint/2010/main" val="3112157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F272E0-85B7-42C0-8EE2-078CF02E2064}" type="datetimeFigureOut">
              <a:rPr lang="en-US"/>
              <a:pPr>
                <a:defRPr/>
              </a:pPr>
              <a:t>3/24/17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E2B0F1-1386-4774-A7CE-B35B2251DEF6}" type="slidenum">
              <a:rPr lang="en-US"/>
              <a:pPr>
                <a:defRPr/>
              </a:pPr>
              <a:t>‹#›</a:t>
            </a:fld>
            <a:endParaRPr lang="en-US"/>
          </a:p>
        </p:txBody>
      </p:sp>
    </p:spTree>
    <p:extLst>
      <p:ext uri="{BB962C8B-B14F-4D97-AF65-F5344CB8AC3E}">
        <p14:creationId xmlns:p14="http://schemas.microsoft.com/office/powerpoint/2010/main" val="3926534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91B483-B41A-404B-9066-20DE959C059B}" type="datetimeFigureOut">
              <a:rPr lang="en-US"/>
              <a:pPr>
                <a:defRPr/>
              </a:pPr>
              <a:t>3/24/17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6ABC43-AA3C-42F8-8036-17F7A4913E4F}" type="slidenum">
              <a:rPr lang="en-US"/>
              <a:pPr>
                <a:defRPr/>
              </a:pPr>
              <a:t>‹#›</a:t>
            </a:fld>
            <a:endParaRPr lang="en-US"/>
          </a:p>
        </p:txBody>
      </p:sp>
    </p:spTree>
    <p:extLst>
      <p:ext uri="{BB962C8B-B14F-4D97-AF65-F5344CB8AC3E}">
        <p14:creationId xmlns:p14="http://schemas.microsoft.com/office/powerpoint/2010/main" val="296173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1CC8A4-3220-4CA7-876F-FD5E7A9E15ED}" type="datetimeFigureOut">
              <a:rPr lang="en-US"/>
              <a:pPr>
                <a:defRPr/>
              </a:pPr>
              <a:t>3/24/17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F32AFE-81C2-440D-9E05-5B1D345668F5}" type="slidenum">
              <a:rPr lang="en-US"/>
              <a:pPr>
                <a:defRPr/>
              </a:pPr>
              <a:t>‹#›</a:t>
            </a:fld>
            <a:endParaRPr lang="en-US"/>
          </a:p>
        </p:txBody>
      </p:sp>
    </p:spTree>
    <p:extLst>
      <p:ext uri="{BB962C8B-B14F-4D97-AF65-F5344CB8AC3E}">
        <p14:creationId xmlns:p14="http://schemas.microsoft.com/office/powerpoint/2010/main" val="3049328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18D430-0F9E-40BE-A35B-BE87AF934DCE}" type="datetimeFigureOut">
              <a:rPr lang="en-US"/>
              <a:pPr>
                <a:defRPr/>
              </a:pPr>
              <a:t>3/24/17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A06B01-2107-4E85-8A41-71707B4E88F9}" type="slidenum">
              <a:rPr lang="en-US"/>
              <a:pPr>
                <a:defRPr/>
              </a:pPr>
              <a:t>‹#›</a:t>
            </a:fld>
            <a:endParaRPr lang="en-US"/>
          </a:p>
        </p:txBody>
      </p:sp>
    </p:spTree>
    <p:extLst>
      <p:ext uri="{BB962C8B-B14F-4D97-AF65-F5344CB8AC3E}">
        <p14:creationId xmlns:p14="http://schemas.microsoft.com/office/powerpoint/2010/main" val="4085953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ea typeface="ＭＳ Ｐゴシック" pitchFamily="-84" charset="-128"/>
              </a:defRPr>
            </a:lvl1pPr>
          </a:lstStyle>
          <a:p>
            <a:pPr>
              <a:defRPr/>
            </a:pPr>
            <a:fld id="{37B7C7FF-FA28-47E9-BADF-08CC4159BDC3}" type="datetimeFigureOut">
              <a:rPr lang="en-US"/>
              <a:pPr>
                <a:defRPr/>
              </a:pPr>
              <a:t>3/24/17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ea typeface="ＭＳ Ｐゴシック" pitchFamily="-84" charset="-128"/>
              </a:defRPr>
            </a:lvl1pPr>
          </a:lstStyle>
          <a:p>
            <a:pPr>
              <a:defRPr/>
            </a:pPr>
            <a:fld id="{EDEEF5B8-D897-4D57-A60E-D5ABA058CB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8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8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0000"/>
          </a:blip>
          <a:stretch>
            <a:fillRect/>
          </a:stretch>
        </p:blipFill>
        <p:spPr>
          <a:xfrm>
            <a:off x="0" y="0"/>
            <a:ext cx="9144000" cy="6858000"/>
          </a:xfrm>
          <a:prstGeom prst="rect">
            <a:avLst/>
          </a:prstGeom>
        </p:spPr>
      </p:pic>
      <p:sp>
        <p:nvSpPr>
          <p:cNvPr id="22" name="Parallelogram 21"/>
          <p:cNvSpPr/>
          <p:nvPr/>
        </p:nvSpPr>
        <p:spPr>
          <a:xfrm>
            <a:off x="2139020" y="1062748"/>
            <a:ext cx="4958732"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23"/>
          <p:cNvSpPr/>
          <p:nvPr/>
        </p:nvSpPr>
        <p:spPr>
          <a:xfrm>
            <a:off x="2133401" y="2299442"/>
            <a:ext cx="4632617"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26"/>
          <p:cNvSpPr/>
          <p:nvPr/>
        </p:nvSpPr>
        <p:spPr>
          <a:xfrm>
            <a:off x="2446971" y="888089"/>
            <a:ext cx="4726605"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133401" y="1251458"/>
            <a:ext cx="4887178" cy="904094"/>
          </a:xfrm>
          <a:prstGeom prst="rect">
            <a:avLst/>
          </a:prstGeom>
          <a:noFill/>
        </p:spPr>
        <p:txBody>
          <a:bodyPr wrap="square" rtlCol="0">
            <a:spAutoFit/>
          </a:bodyPr>
          <a:lstStyle/>
          <a:p>
            <a:pPr algn="ctr">
              <a:lnSpc>
                <a:spcPct val="70000"/>
              </a:lnSpc>
            </a:pPr>
            <a:r>
              <a:rPr lang="en-US" sz="2500" cap="all" dirty="0" smtClean="0">
                <a:solidFill>
                  <a:schemeClr val="tx1">
                    <a:lumMod val="65000"/>
                    <a:lumOff val="35000"/>
                  </a:schemeClr>
                </a:solidFill>
                <a:latin typeface="Arial Black"/>
                <a:cs typeface="Helvetica"/>
              </a:rPr>
              <a:t>Apollo survey</a:t>
            </a:r>
          </a:p>
          <a:p>
            <a:pPr algn="ctr">
              <a:lnSpc>
                <a:spcPct val="70000"/>
              </a:lnSpc>
            </a:pPr>
            <a:r>
              <a:rPr lang="en-US" sz="4750" cap="all" dirty="0" smtClean="0">
                <a:solidFill>
                  <a:srgbClr val="000000"/>
                </a:solidFill>
                <a:latin typeface="Arial Black"/>
                <a:cs typeface="Helvetica"/>
              </a:rPr>
              <a:t>results</a:t>
            </a:r>
            <a:endParaRPr lang="en-US" sz="4750" dirty="0"/>
          </a:p>
        </p:txBody>
      </p:sp>
      <p:sp>
        <p:nvSpPr>
          <p:cNvPr id="29" name="Oval 28"/>
          <p:cNvSpPr/>
          <p:nvPr/>
        </p:nvSpPr>
        <p:spPr>
          <a:xfrm>
            <a:off x="3815450" y="3077710"/>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7"/>
          <p:cNvSpPr txBox="1"/>
          <p:nvPr/>
        </p:nvSpPr>
        <p:spPr>
          <a:xfrm>
            <a:off x="3608722" y="3432245"/>
            <a:ext cx="1819419" cy="769441"/>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lnSpc>
                <a:spcPct val="70000"/>
              </a:lnSpc>
            </a:pPr>
            <a:r>
              <a:rPr lang="en-US" sz="2000" i="1" dirty="0" smtClean="0">
                <a:solidFill>
                  <a:schemeClr val="tx2"/>
                </a:solidFill>
                <a:latin typeface="Georgia"/>
                <a:cs typeface="Georgia"/>
              </a:rPr>
              <a:t>March</a:t>
            </a:r>
            <a:endParaRPr lang="en-US" sz="2000" i="1" dirty="0" smtClean="0">
              <a:solidFill>
                <a:schemeClr val="tx2"/>
              </a:solidFill>
              <a:latin typeface="Georgia"/>
              <a:cs typeface="Georgia"/>
            </a:endParaRPr>
          </a:p>
          <a:p>
            <a:pPr algn="ctr">
              <a:lnSpc>
                <a:spcPct val="70000"/>
              </a:lnSpc>
            </a:pPr>
            <a:r>
              <a:rPr lang="en-US" sz="4000" i="1" dirty="0" smtClean="0">
                <a:solidFill>
                  <a:schemeClr val="tx2"/>
                </a:solidFill>
                <a:latin typeface="Georgia"/>
                <a:cs typeface="Georgia"/>
              </a:rPr>
              <a:t>2017</a:t>
            </a:r>
            <a:endParaRPr lang="en-US" sz="4000" dirty="0" smtClean="0">
              <a:latin typeface="+mn-lt"/>
            </a:endParaRPr>
          </a:p>
        </p:txBody>
      </p:sp>
    </p:spTree>
    <p:extLst>
      <p:ext uri="{BB962C8B-B14F-4D97-AF65-F5344CB8AC3E}">
        <p14:creationId xmlns:p14="http://schemas.microsoft.com/office/powerpoint/2010/main" val="1454274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763066328_56ae864a9f_b.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smtClean="0">
                <a:solidFill>
                  <a:schemeClr val="tx1">
                    <a:lumMod val="65000"/>
                    <a:lumOff val="35000"/>
                  </a:schemeClr>
                </a:solidFill>
                <a:latin typeface="Arial Black"/>
                <a:cs typeface="Helvetica"/>
              </a:rPr>
              <a:t>HOME PAGE </a:t>
            </a:r>
          </a:p>
          <a:p>
            <a:pPr algn="ctr"/>
            <a:r>
              <a:rPr lang="en-US" sz="2500" cap="all" dirty="0" smtClean="0">
                <a:solidFill>
                  <a:schemeClr val="tx1">
                    <a:lumMod val="65000"/>
                    <a:lumOff val="35000"/>
                  </a:schemeClr>
                </a:solidFill>
                <a:latin typeface="Arial Black"/>
                <a:cs typeface="Helvetica"/>
              </a:rPr>
              <a:t>FEATURED CONTENT </a:t>
            </a:r>
            <a:r>
              <a:rPr lang="en-US" sz="2500" i="1" cap="all" dirty="0" smtClean="0">
                <a:latin typeface="Arial Black"/>
                <a:cs typeface="Helvetica"/>
              </a:rPr>
              <a:t>SLIDER</a:t>
            </a:r>
            <a:endParaRPr lang="en-US" sz="2500" i="1" cap="all" dirty="0">
              <a:latin typeface="Arial Black"/>
              <a:cs typeface="Helvetica"/>
            </a:endParaRP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93281"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7"/>
          <p:cNvSpPr txBox="1"/>
          <p:nvPr/>
        </p:nvSpPr>
        <p:spPr>
          <a:xfrm>
            <a:off x="2043421"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86</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2" name="TextBox 7"/>
          <p:cNvSpPr txBox="1"/>
          <p:nvPr/>
        </p:nvSpPr>
        <p:spPr>
          <a:xfrm>
            <a:off x="1675121"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Default Slider</a:t>
            </a:r>
            <a:endParaRPr lang="en-US" sz="2000" dirty="0" smtClean="0">
              <a:latin typeface="+mn-lt"/>
            </a:endParaRPr>
          </a:p>
        </p:txBody>
      </p:sp>
      <p:sp>
        <p:nvSpPr>
          <p:cNvPr id="33" name="Oval 32"/>
          <p:cNvSpPr/>
          <p:nvPr/>
        </p:nvSpPr>
        <p:spPr>
          <a:xfrm>
            <a:off x="5380149" y="2619552"/>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7"/>
          <p:cNvSpPr txBox="1"/>
          <p:nvPr/>
        </p:nvSpPr>
        <p:spPr>
          <a:xfrm>
            <a:off x="5230289" y="2620147"/>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14</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35" name="TextBox 7"/>
          <p:cNvSpPr txBox="1"/>
          <p:nvPr/>
        </p:nvSpPr>
        <p:spPr>
          <a:xfrm>
            <a:off x="4861989" y="4021632"/>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Story Stacker</a:t>
            </a:r>
            <a:endParaRPr lang="en-US" sz="2000" dirty="0" smtClean="0">
              <a:latin typeface="+mn-lt"/>
            </a:endParaRPr>
          </a:p>
        </p:txBody>
      </p:sp>
    </p:spTree>
    <p:extLst>
      <p:ext uri="{BB962C8B-B14F-4D97-AF65-F5344CB8AC3E}">
        <p14:creationId xmlns:p14="http://schemas.microsoft.com/office/powerpoint/2010/main" val="487334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7763066328_56ae864a9f_b.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Parallelogram 19"/>
          <p:cNvSpPr/>
          <p:nvPr/>
        </p:nvSpPr>
        <p:spPr>
          <a:xfrm>
            <a:off x="397372" y="871917"/>
            <a:ext cx="8445829" cy="637333"/>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946903"/>
            <a:ext cx="8421173" cy="477054"/>
          </a:xfrm>
          <a:prstGeom prst="rect">
            <a:avLst/>
          </a:prstGeom>
          <a:noFill/>
        </p:spPr>
        <p:txBody>
          <a:bodyPr wrap="square" rtlCol="0">
            <a:spAutoFit/>
          </a:bodyPr>
          <a:lstStyle/>
          <a:p>
            <a:pPr algn="ctr"/>
            <a:r>
              <a:rPr lang="en-US" sz="2500" i="1" cap="all" dirty="0" smtClean="0">
                <a:latin typeface="Arial Black"/>
                <a:cs typeface="Helvetica"/>
              </a:rPr>
              <a:t>SLIDER </a:t>
            </a:r>
            <a:r>
              <a:rPr lang="en-US" sz="2500" cap="all" dirty="0" smtClean="0">
                <a:solidFill>
                  <a:schemeClr val="tx1">
                    <a:lumMod val="65000"/>
                    <a:lumOff val="35000"/>
                  </a:schemeClr>
                </a:solidFill>
                <a:latin typeface="Arial Black"/>
                <a:cs typeface="Helvetica"/>
              </a:rPr>
              <a:t>Feedback</a:t>
            </a:r>
            <a:endParaRPr lang="en-US" sz="2500" i="1" cap="all" dirty="0">
              <a:latin typeface="Arial Black"/>
              <a:cs typeface="Helvetica"/>
            </a:endParaRPr>
          </a:p>
        </p:txBody>
      </p:sp>
      <p:sp>
        <p:nvSpPr>
          <p:cNvPr id="22" name="Parallelogram 21"/>
          <p:cNvSpPr/>
          <p:nvPr/>
        </p:nvSpPr>
        <p:spPr>
          <a:xfrm>
            <a:off x="349981" y="1576921"/>
            <a:ext cx="8321040"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568771" y="697258"/>
            <a:ext cx="8321040"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22257" y="2236577"/>
            <a:ext cx="6141809"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Hard to find images that “fit” / help in cropping</a:t>
            </a:r>
            <a:endParaRPr lang="en-US" sz="2000" i="1" dirty="0">
              <a:latin typeface="Georgia"/>
              <a:cs typeface="Georgia"/>
            </a:endParaRPr>
          </a:p>
        </p:txBody>
      </p:sp>
      <p:sp>
        <p:nvSpPr>
          <p:cNvPr id="16" name="TextBox 15"/>
          <p:cNvSpPr txBox="1"/>
          <p:nvPr/>
        </p:nvSpPr>
        <p:spPr>
          <a:xfrm>
            <a:off x="322257" y="2798564"/>
            <a:ext cx="5449908"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Get rid of it and create longer homepages</a:t>
            </a:r>
            <a:endParaRPr lang="en-US" sz="2000" i="1" dirty="0">
              <a:latin typeface="Georgia"/>
              <a:cs typeface="Georgia"/>
            </a:endParaRPr>
          </a:p>
        </p:txBody>
      </p:sp>
      <p:sp>
        <p:nvSpPr>
          <p:cNvPr id="17" name="TextBox 16"/>
          <p:cNvSpPr txBox="1"/>
          <p:nvPr/>
        </p:nvSpPr>
        <p:spPr>
          <a:xfrm>
            <a:off x="322256" y="3358489"/>
            <a:ext cx="4862266"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More options for text overlay effects</a:t>
            </a:r>
            <a:endParaRPr lang="en-US" sz="2000" i="1" dirty="0">
              <a:latin typeface="Georgia"/>
              <a:cs typeface="Georgia"/>
            </a:endParaRPr>
          </a:p>
        </p:txBody>
      </p:sp>
      <p:sp>
        <p:nvSpPr>
          <p:cNvPr id="18" name="TextBox 17"/>
          <p:cNvSpPr txBox="1"/>
          <p:nvPr/>
        </p:nvSpPr>
        <p:spPr>
          <a:xfrm>
            <a:off x="322257" y="3915293"/>
            <a:ext cx="2217875"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Looks dated</a:t>
            </a:r>
            <a:endParaRPr lang="en-US" sz="2000" i="1" dirty="0">
              <a:latin typeface="Georgia"/>
              <a:cs typeface="Georgia"/>
            </a:endParaRPr>
          </a:p>
        </p:txBody>
      </p:sp>
    </p:spTree>
    <p:extLst>
      <p:ext uri="{BB962C8B-B14F-4D97-AF65-F5344CB8AC3E}">
        <p14:creationId xmlns:p14="http://schemas.microsoft.com/office/powerpoint/2010/main" val="969466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674952307_6308c964b1_b.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1"/>
            <a:ext cx="9250629" cy="7570339"/>
          </a:xfrm>
          <a:prstGeom prst="rect">
            <a:avLst/>
          </a:prstGeom>
        </p:spPr>
      </p:pic>
      <p:sp>
        <p:nvSpPr>
          <p:cNvPr id="33" name="Oval 32"/>
          <p:cNvSpPr/>
          <p:nvPr/>
        </p:nvSpPr>
        <p:spPr>
          <a:xfrm>
            <a:off x="5658428" y="2916729"/>
            <a:ext cx="815116" cy="815116"/>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7"/>
          <p:cNvSpPr txBox="1"/>
          <p:nvPr/>
        </p:nvSpPr>
        <p:spPr>
          <a:xfrm>
            <a:off x="5230289" y="2620147"/>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32</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smtClean="0">
                <a:solidFill>
                  <a:schemeClr val="tx1">
                    <a:lumMod val="65000"/>
                    <a:lumOff val="35000"/>
                  </a:schemeClr>
                </a:solidFill>
                <a:latin typeface="Arial Black"/>
                <a:cs typeface="Helvetica"/>
              </a:rPr>
              <a:t>Are there enough </a:t>
            </a:r>
            <a:r>
              <a:rPr lang="en-US" sz="2500" cap="all" dirty="0" smtClean="0">
                <a:solidFill>
                  <a:srgbClr val="000000"/>
                </a:solidFill>
                <a:latin typeface="Arial Black"/>
                <a:cs typeface="Helvetica"/>
              </a:rPr>
              <a:t>widgets</a:t>
            </a:r>
            <a:r>
              <a:rPr lang="en-US" sz="2500" cap="all" dirty="0" smtClean="0">
                <a:solidFill>
                  <a:schemeClr val="tx1">
                    <a:lumMod val="65000"/>
                    <a:lumOff val="35000"/>
                  </a:schemeClr>
                </a:solidFill>
                <a:latin typeface="Arial Black"/>
                <a:cs typeface="Helvetica"/>
              </a:rPr>
              <a:t> &amp;</a:t>
            </a:r>
          </a:p>
          <a:p>
            <a:pPr algn="ctr"/>
            <a:r>
              <a:rPr lang="en-US" sz="2500" cap="all" dirty="0" smtClean="0">
                <a:solidFill>
                  <a:schemeClr val="tx1">
                    <a:lumMod val="65000"/>
                    <a:lumOff val="35000"/>
                  </a:schemeClr>
                </a:solidFill>
                <a:latin typeface="Arial Black"/>
                <a:cs typeface="Helvetica"/>
              </a:rPr>
              <a:t>enough </a:t>
            </a:r>
            <a:r>
              <a:rPr lang="en-US" sz="2500" cap="all" dirty="0" smtClean="0">
                <a:solidFill>
                  <a:srgbClr val="000000"/>
                </a:solidFill>
                <a:latin typeface="Arial Black"/>
                <a:cs typeface="Helvetica"/>
              </a:rPr>
              <a:t>places</a:t>
            </a:r>
            <a:r>
              <a:rPr lang="en-US" sz="2500" cap="all" dirty="0" smtClean="0">
                <a:solidFill>
                  <a:schemeClr val="tx1">
                    <a:lumMod val="65000"/>
                    <a:lumOff val="35000"/>
                  </a:schemeClr>
                </a:solidFill>
                <a:latin typeface="Arial Black"/>
                <a:cs typeface="Helvetica"/>
              </a:rPr>
              <a:t> to insert them into</a:t>
            </a:r>
            <a:endParaRPr lang="en-US" sz="2500" i="1" cap="all" dirty="0">
              <a:latin typeface="Arial Black"/>
              <a:cs typeface="Helvetica"/>
            </a:endParaRP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93281"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7"/>
          <p:cNvSpPr txBox="1"/>
          <p:nvPr/>
        </p:nvSpPr>
        <p:spPr>
          <a:xfrm>
            <a:off x="2043421"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smtClean="0">
                <a:solidFill>
                  <a:schemeClr val="tx2"/>
                </a:solidFill>
                <a:latin typeface="Georgia"/>
                <a:cs typeface="Georgia"/>
              </a:rPr>
              <a:t>68</a:t>
            </a:r>
            <a:r>
              <a:rPr lang="en-US" sz="200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2" name="TextBox 7"/>
          <p:cNvSpPr txBox="1"/>
          <p:nvPr/>
        </p:nvSpPr>
        <p:spPr>
          <a:xfrm>
            <a:off x="1675121"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Yes</a:t>
            </a:r>
            <a:endParaRPr lang="en-US" sz="2000" dirty="0" smtClean="0">
              <a:latin typeface="+mn-lt"/>
            </a:endParaRPr>
          </a:p>
        </p:txBody>
      </p:sp>
      <p:sp>
        <p:nvSpPr>
          <p:cNvPr id="35" name="TextBox 7"/>
          <p:cNvSpPr txBox="1"/>
          <p:nvPr/>
        </p:nvSpPr>
        <p:spPr>
          <a:xfrm>
            <a:off x="4861989" y="4021632"/>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No</a:t>
            </a:r>
            <a:endParaRPr lang="en-US" sz="2000" dirty="0" smtClean="0">
              <a:latin typeface="+mn-lt"/>
            </a:endParaRPr>
          </a:p>
        </p:txBody>
      </p:sp>
    </p:spTree>
    <p:extLst>
      <p:ext uri="{BB962C8B-B14F-4D97-AF65-F5344CB8AC3E}">
        <p14:creationId xmlns:p14="http://schemas.microsoft.com/office/powerpoint/2010/main" val="2419063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8674952307_6308c964b1_b.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1"/>
            <a:ext cx="9250629" cy="7570339"/>
          </a:xfrm>
          <a:prstGeom prst="rect">
            <a:avLst/>
          </a:prstGeom>
        </p:spPr>
      </p:pic>
      <p:sp>
        <p:nvSpPr>
          <p:cNvPr id="20" name="Parallelogram 19"/>
          <p:cNvSpPr/>
          <p:nvPr/>
        </p:nvSpPr>
        <p:spPr>
          <a:xfrm>
            <a:off x="397372" y="871917"/>
            <a:ext cx="8445829" cy="637333"/>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946903"/>
            <a:ext cx="8421173" cy="477054"/>
          </a:xfrm>
          <a:prstGeom prst="rect">
            <a:avLst/>
          </a:prstGeom>
          <a:noFill/>
        </p:spPr>
        <p:txBody>
          <a:bodyPr wrap="square" rtlCol="0">
            <a:spAutoFit/>
          </a:bodyPr>
          <a:lstStyle/>
          <a:p>
            <a:pPr algn="ctr"/>
            <a:r>
              <a:rPr lang="en-US" sz="2500" cap="all" dirty="0" smtClean="0">
                <a:latin typeface="Arial Black"/>
                <a:cs typeface="Helvetica"/>
              </a:rPr>
              <a:t>WIDGET</a:t>
            </a:r>
            <a:r>
              <a:rPr lang="en-US" sz="2500" i="1" cap="all" dirty="0" smtClean="0">
                <a:latin typeface="Arial Black"/>
                <a:cs typeface="Helvetica"/>
              </a:rPr>
              <a:t> </a:t>
            </a:r>
            <a:r>
              <a:rPr lang="en-US" sz="2500" cap="all" dirty="0" smtClean="0">
                <a:solidFill>
                  <a:schemeClr val="tx1">
                    <a:lumMod val="65000"/>
                    <a:lumOff val="35000"/>
                  </a:schemeClr>
                </a:solidFill>
                <a:latin typeface="Arial Black"/>
                <a:cs typeface="Helvetica"/>
              </a:rPr>
              <a:t>Feedback</a:t>
            </a:r>
            <a:endParaRPr lang="en-US" sz="2500" i="1" cap="all" dirty="0">
              <a:latin typeface="Arial Black"/>
              <a:cs typeface="Helvetica"/>
            </a:endParaRPr>
          </a:p>
        </p:txBody>
      </p:sp>
      <p:sp>
        <p:nvSpPr>
          <p:cNvPr id="22" name="Parallelogram 21"/>
          <p:cNvSpPr/>
          <p:nvPr/>
        </p:nvSpPr>
        <p:spPr>
          <a:xfrm>
            <a:off x="322256" y="1596838"/>
            <a:ext cx="8351185"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22257" y="2236577"/>
            <a:ext cx="4464185"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Drag and drop is too hard to use</a:t>
            </a:r>
            <a:endParaRPr lang="en-US" sz="2000" i="1" dirty="0">
              <a:latin typeface="Georgia"/>
              <a:cs typeface="Georgia"/>
            </a:endParaRPr>
          </a:p>
        </p:txBody>
      </p:sp>
      <p:sp>
        <p:nvSpPr>
          <p:cNvPr id="16" name="TextBox 15"/>
          <p:cNvSpPr txBox="1"/>
          <p:nvPr/>
        </p:nvSpPr>
        <p:spPr>
          <a:xfrm>
            <a:off x="322256" y="2798564"/>
            <a:ext cx="5715295"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Live preview of what a widget will look like</a:t>
            </a:r>
            <a:endParaRPr lang="en-US" sz="2000" i="1" dirty="0">
              <a:latin typeface="Georgia"/>
              <a:cs typeface="Georgia"/>
            </a:endParaRPr>
          </a:p>
        </p:txBody>
      </p:sp>
      <p:sp>
        <p:nvSpPr>
          <p:cNvPr id="17" name="TextBox 16"/>
          <p:cNvSpPr txBox="1"/>
          <p:nvPr/>
        </p:nvSpPr>
        <p:spPr>
          <a:xfrm>
            <a:off x="322256" y="3358489"/>
            <a:ext cx="5013916" cy="400110"/>
          </a:xfrm>
          <a:prstGeom prst="rect">
            <a:avLst/>
          </a:prstGeom>
          <a:solidFill>
            <a:srgbClr val="FFFFFF"/>
          </a:solidFill>
        </p:spPr>
        <p:txBody>
          <a:bodyPr wrap="square" rtlCol="0">
            <a:spAutoFit/>
          </a:bodyPr>
          <a:lstStyle/>
          <a:p>
            <a:pPr marL="342900" indent="-342900">
              <a:buFont typeface="Arial"/>
              <a:buChar char="•"/>
            </a:pPr>
            <a:r>
              <a:rPr lang="en-US" sz="2000" i="1" dirty="0">
                <a:latin typeface="Georgia"/>
                <a:cs typeface="Georgia"/>
              </a:rPr>
              <a:t>Give us more places to insert widgets</a:t>
            </a:r>
            <a:endParaRPr lang="en-US" sz="2000" i="1" dirty="0">
              <a:latin typeface="Georgia"/>
              <a:cs typeface="Georgia"/>
            </a:endParaRPr>
          </a:p>
        </p:txBody>
      </p:sp>
      <p:sp>
        <p:nvSpPr>
          <p:cNvPr id="18" name="TextBox 17"/>
          <p:cNvSpPr txBox="1"/>
          <p:nvPr/>
        </p:nvSpPr>
        <p:spPr>
          <a:xfrm>
            <a:off x="322257" y="3915293"/>
            <a:ext cx="3203597"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New widget requests:</a:t>
            </a:r>
            <a:endParaRPr lang="en-US" sz="2000" i="1" dirty="0">
              <a:latin typeface="Georgia"/>
              <a:cs typeface="Georgia"/>
            </a:endParaRPr>
          </a:p>
        </p:txBody>
      </p:sp>
      <p:sp>
        <p:nvSpPr>
          <p:cNvPr id="11" name="TextBox 10"/>
          <p:cNvSpPr txBox="1"/>
          <p:nvPr/>
        </p:nvSpPr>
        <p:spPr>
          <a:xfrm>
            <a:off x="606684" y="4467803"/>
            <a:ext cx="2454743"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Better calendar</a:t>
            </a:r>
            <a:endParaRPr lang="en-US" sz="2000" i="1" dirty="0">
              <a:latin typeface="Georgia"/>
              <a:cs typeface="Georgia"/>
            </a:endParaRPr>
          </a:p>
        </p:txBody>
      </p:sp>
      <p:sp>
        <p:nvSpPr>
          <p:cNvPr id="12" name="TextBox 11"/>
          <p:cNvSpPr txBox="1"/>
          <p:nvPr/>
        </p:nvSpPr>
        <p:spPr>
          <a:xfrm>
            <a:off x="606684" y="5001359"/>
            <a:ext cx="2454744"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Photos / videos</a:t>
            </a:r>
            <a:endParaRPr lang="en-US" sz="2000" i="1" dirty="0">
              <a:latin typeface="Georgia"/>
              <a:cs typeface="Georgia"/>
            </a:endParaRPr>
          </a:p>
        </p:txBody>
      </p:sp>
      <p:sp>
        <p:nvSpPr>
          <p:cNvPr id="14" name="TextBox 13"/>
          <p:cNvSpPr txBox="1"/>
          <p:nvPr/>
        </p:nvSpPr>
        <p:spPr>
          <a:xfrm>
            <a:off x="606684" y="5534915"/>
            <a:ext cx="2814911"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Social media feeds </a:t>
            </a:r>
            <a:endParaRPr lang="en-US" sz="2000" i="1" dirty="0">
              <a:latin typeface="Georgia"/>
              <a:cs typeface="Georgia"/>
            </a:endParaRPr>
          </a:p>
        </p:txBody>
      </p:sp>
    </p:spTree>
    <p:extLst>
      <p:ext uri="{BB962C8B-B14F-4D97-AF65-F5344CB8AC3E}">
        <p14:creationId xmlns:p14="http://schemas.microsoft.com/office/powerpoint/2010/main" val="2484134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42549381_a5d87b5472_k.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85296"/>
            <a:ext cx="10471185" cy="6943296"/>
          </a:xfrm>
          <a:prstGeom prst="rect">
            <a:avLst/>
          </a:prstGeom>
        </p:spPr>
      </p:pic>
      <p:sp>
        <p:nvSpPr>
          <p:cNvPr id="13" name="Parallelogram 12"/>
          <p:cNvSpPr/>
          <p:nvPr/>
        </p:nvSpPr>
        <p:spPr>
          <a:xfrm>
            <a:off x="397372" y="871917"/>
            <a:ext cx="8445829" cy="637333"/>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7372" y="946903"/>
            <a:ext cx="8421173" cy="477054"/>
          </a:xfrm>
          <a:prstGeom prst="rect">
            <a:avLst/>
          </a:prstGeom>
          <a:noFill/>
        </p:spPr>
        <p:txBody>
          <a:bodyPr wrap="square" rtlCol="0">
            <a:spAutoFit/>
          </a:bodyPr>
          <a:lstStyle/>
          <a:p>
            <a:pPr algn="ctr"/>
            <a:r>
              <a:rPr lang="en-US" sz="2500" cap="all" dirty="0" smtClean="0">
                <a:solidFill>
                  <a:srgbClr val="000000"/>
                </a:solidFill>
                <a:latin typeface="Arial Black"/>
                <a:cs typeface="Helvetica"/>
              </a:rPr>
              <a:t>ADDITIONAL </a:t>
            </a:r>
            <a:r>
              <a:rPr lang="en-US" sz="2500" cap="all" dirty="0" smtClean="0">
                <a:solidFill>
                  <a:schemeClr val="tx1">
                    <a:lumMod val="65000"/>
                    <a:lumOff val="35000"/>
                  </a:schemeClr>
                </a:solidFill>
                <a:latin typeface="Arial Black"/>
                <a:cs typeface="Helvetica"/>
              </a:rPr>
              <a:t>FEATURES / FUNCTIONS</a:t>
            </a:r>
            <a:endParaRPr lang="en-US" sz="2500" cap="all" dirty="0">
              <a:solidFill>
                <a:schemeClr val="tx1">
                  <a:lumMod val="65000"/>
                  <a:lumOff val="35000"/>
                </a:schemeClr>
              </a:solidFill>
              <a:latin typeface="Arial Black"/>
              <a:cs typeface="Helvetica"/>
            </a:endParaRPr>
          </a:p>
        </p:txBody>
      </p:sp>
      <p:sp>
        <p:nvSpPr>
          <p:cNvPr id="15" name="Parallelogram 14"/>
          <p:cNvSpPr/>
          <p:nvPr/>
        </p:nvSpPr>
        <p:spPr>
          <a:xfrm>
            <a:off x="349981" y="1576921"/>
            <a:ext cx="8321040"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a:off x="568771" y="697258"/>
            <a:ext cx="8321040"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22257" y="2236577"/>
            <a:ext cx="3146729"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Search: exclude posts</a:t>
            </a:r>
            <a:endParaRPr lang="en-US" sz="2000" i="1" dirty="0">
              <a:latin typeface="Georgia"/>
              <a:cs typeface="Georgia"/>
            </a:endParaRPr>
          </a:p>
        </p:txBody>
      </p:sp>
      <p:sp>
        <p:nvSpPr>
          <p:cNvPr id="19" name="TextBox 18"/>
          <p:cNvSpPr txBox="1"/>
          <p:nvPr/>
        </p:nvSpPr>
        <p:spPr>
          <a:xfrm>
            <a:off x="322257" y="2798564"/>
            <a:ext cx="5374084"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More advanced calendaring capabilities</a:t>
            </a:r>
            <a:endParaRPr lang="en-US" sz="2000" i="1" dirty="0">
              <a:latin typeface="Georgia"/>
              <a:cs typeface="Georgia"/>
            </a:endParaRPr>
          </a:p>
        </p:txBody>
      </p:sp>
      <p:sp>
        <p:nvSpPr>
          <p:cNvPr id="24" name="TextBox 23"/>
          <p:cNvSpPr txBox="1"/>
          <p:nvPr/>
        </p:nvSpPr>
        <p:spPr>
          <a:xfrm>
            <a:off x="322254" y="3358489"/>
            <a:ext cx="7165447"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Better Google Maps integration (i.e., driving directions)</a:t>
            </a:r>
            <a:endParaRPr lang="en-US" sz="2000" i="1" dirty="0">
              <a:latin typeface="Georgia"/>
              <a:cs typeface="Georgia"/>
            </a:endParaRPr>
          </a:p>
        </p:txBody>
      </p:sp>
      <p:sp>
        <p:nvSpPr>
          <p:cNvPr id="25" name="TextBox 24"/>
          <p:cNvSpPr txBox="1"/>
          <p:nvPr/>
        </p:nvSpPr>
        <p:spPr>
          <a:xfrm>
            <a:off x="322257" y="3915293"/>
            <a:ext cx="8084820"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Better Google Analytics integration / how is my site performing</a:t>
            </a:r>
            <a:endParaRPr lang="en-US" sz="2000" i="1" dirty="0">
              <a:latin typeface="Georgia"/>
              <a:cs typeface="Georgia"/>
            </a:endParaRPr>
          </a:p>
        </p:txBody>
      </p:sp>
      <p:sp>
        <p:nvSpPr>
          <p:cNvPr id="26" name="TextBox 25"/>
          <p:cNvSpPr txBox="1"/>
          <p:nvPr/>
        </p:nvSpPr>
        <p:spPr>
          <a:xfrm>
            <a:off x="322255" y="4455025"/>
            <a:ext cx="2331614"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Button styles</a:t>
            </a:r>
            <a:endParaRPr lang="en-US" sz="2000" i="1" dirty="0">
              <a:latin typeface="Georgia"/>
              <a:cs typeface="Georgia"/>
            </a:endParaRPr>
          </a:p>
        </p:txBody>
      </p:sp>
      <p:sp>
        <p:nvSpPr>
          <p:cNvPr id="27" name="TextBox 26"/>
          <p:cNvSpPr txBox="1"/>
          <p:nvPr/>
        </p:nvSpPr>
        <p:spPr>
          <a:xfrm>
            <a:off x="322254" y="5017012"/>
            <a:ext cx="4435754"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More home page layout options</a:t>
            </a:r>
            <a:endParaRPr lang="en-US" sz="2000" i="1" dirty="0">
              <a:latin typeface="Georgia"/>
              <a:cs typeface="Georgia"/>
            </a:endParaRPr>
          </a:p>
        </p:txBody>
      </p:sp>
      <p:sp>
        <p:nvSpPr>
          <p:cNvPr id="28" name="TextBox 27"/>
          <p:cNvSpPr txBox="1"/>
          <p:nvPr/>
        </p:nvSpPr>
        <p:spPr>
          <a:xfrm>
            <a:off x="322251" y="5576937"/>
            <a:ext cx="5374090"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Browse and enable pre-approved plugins</a:t>
            </a:r>
            <a:endParaRPr lang="en-US" sz="2000" i="1" dirty="0">
              <a:latin typeface="Georgia"/>
              <a:cs typeface="Georgia"/>
            </a:endParaRPr>
          </a:p>
        </p:txBody>
      </p:sp>
      <p:sp>
        <p:nvSpPr>
          <p:cNvPr id="29" name="TextBox 28"/>
          <p:cNvSpPr txBox="1"/>
          <p:nvPr/>
        </p:nvSpPr>
        <p:spPr>
          <a:xfrm>
            <a:off x="322254" y="6133741"/>
            <a:ext cx="3487943"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More CSS style choices</a:t>
            </a:r>
            <a:endParaRPr lang="en-US" sz="2000" i="1" dirty="0">
              <a:latin typeface="Georgia"/>
              <a:cs typeface="Georgia"/>
            </a:endParaRPr>
          </a:p>
        </p:txBody>
      </p:sp>
    </p:spTree>
    <p:extLst>
      <p:ext uri="{BB962C8B-B14F-4D97-AF65-F5344CB8AC3E}">
        <p14:creationId xmlns:p14="http://schemas.microsoft.com/office/powerpoint/2010/main" val="1988578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0000"/>
          </a:blip>
          <a:stretch>
            <a:fillRect/>
          </a:stretch>
        </p:blipFill>
        <p:spPr>
          <a:xfrm>
            <a:off x="-943404" y="0"/>
            <a:ext cx="11046724" cy="7344896"/>
          </a:xfrm>
          <a:prstGeom prst="rect">
            <a:avLst/>
          </a:prstGeom>
        </p:spPr>
      </p:pic>
      <p:sp>
        <p:nvSpPr>
          <p:cNvPr id="13" name="Parallelogram 12"/>
          <p:cNvSpPr/>
          <p:nvPr/>
        </p:nvSpPr>
        <p:spPr>
          <a:xfrm>
            <a:off x="397372" y="871917"/>
            <a:ext cx="8445829" cy="637333"/>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7372" y="946903"/>
            <a:ext cx="8421173" cy="477054"/>
          </a:xfrm>
          <a:prstGeom prst="rect">
            <a:avLst/>
          </a:prstGeom>
          <a:noFill/>
        </p:spPr>
        <p:txBody>
          <a:bodyPr wrap="square" rtlCol="0">
            <a:spAutoFit/>
          </a:bodyPr>
          <a:lstStyle/>
          <a:p>
            <a:pPr algn="ctr"/>
            <a:r>
              <a:rPr lang="en-US" sz="2500" cap="all" dirty="0" smtClean="0">
                <a:solidFill>
                  <a:srgbClr val="595959"/>
                </a:solidFill>
                <a:latin typeface="Arial Black"/>
                <a:cs typeface="Helvetica"/>
              </a:rPr>
              <a:t>NEXT STEPS</a:t>
            </a:r>
            <a:endParaRPr lang="en-US" sz="2500" cap="all" dirty="0">
              <a:solidFill>
                <a:srgbClr val="595959"/>
              </a:solidFill>
              <a:latin typeface="Arial Black"/>
              <a:cs typeface="Helvetica"/>
            </a:endParaRPr>
          </a:p>
        </p:txBody>
      </p:sp>
      <p:sp>
        <p:nvSpPr>
          <p:cNvPr id="15" name="Parallelogram 14"/>
          <p:cNvSpPr/>
          <p:nvPr/>
        </p:nvSpPr>
        <p:spPr>
          <a:xfrm>
            <a:off x="349981" y="1576921"/>
            <a:ext cx="8321040"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a:off x="568771" y="697258"/>
            <a:ext cx="8321040"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22256" y="2236577"/>
            <a:ext cx="6994839"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Further analysis of feedback from major stakeholders</a:t>
            </a:r>
            <a:endParaRPr lang="en-US" sz="2000" i="1" dirty="0">
              <a:latin typeface="Georgia"/>
              <a:cs typeface="Georgia"/>
            </a:endParaRPr>
          </a:p>
        </p:txBody>
      </p:sp>
      <p:sp>
        <p:nvSpPr>
          <p:cNvPr id="19" name="TextBox 18"/>
          <p:cNvSpPr txBox="1"/>
          <p:nvPr/>
        </p:nvSpPr>
        <p:spPr>
          <a:xfrm>
            <a:off x="322257" y="2798564"/>
            <a:ext cx="4435751"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Establishment of “requirements”</a:t>
            </a:r>
            <a:endParaRPr lang="en-US" sz="2000" i="1" dirty="0">
              <a:latin typeface="Georgia"/>
              <a:cs typeface="Georgia"/>
            </a:endParaRPr>
          </a:p>
        </p:txBody>
      </p:sp>
      <p:sp>
        <p:nvSpPr>
          <p:cNvPr id="24" name="TextBox 23"/>
          <p:cNvSpPr txBox="1"/>
          <p:nvPr/>
        </p:nvSpPr>
        <p:spPr>
          <a:xfrm>
            <a:off x="322254" y="3358489"/>
            <a:ext cx="3080385"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Concept development</a:t>
            </a:r>
            <a:endParaRPr lang="en-US" sz="2000" i="1" dirty="0">
              <a:latin typeface="Georgia"/>
              <a:cs typeface="Georgia"/>
            </a:endParaRPr>
          </a:p>
        </p:txBody>
      </p:sp>
      <p:sp>
        <p:nvSpPr>
          <p:cNvPr id="25" name="TextBox 24"/>
          <p:cNvSpPr txBox="1"/>
          <p:nvPr/>
        </p:nvSpPr>
        <p:spPr>
          <a:xfrm>
            <a:off x="322257" y="3915293"/>
            <a:ext cx="4151408"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Selection of preferred concept</a:t>
            </a:r>
            <a:endParaRPr lang="en-US" sz="2000" i="1" dirty="0">
              <a:latin typeface="Georgia"/>
              <a:cs typeface="Georgia"/>
            </a:endParaRPr>
          </a:p>
        </p:txBody>
      </p:sp>
      <p:sp>
        <p:nvSpPr>
          <p:cNvPr id="26" name="TextBox 25"/>
          <p:cNvSpPr txBox="1"/>
          <p:nvPr/>
        </p:nvSpPr>
        <p:spPr>
          <a:xfrm>
            <a:off x="322255" y="4455025"/>
            <a:ext cx="2331614"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Programming</a:t>
            </a:r>
            <a:endParaRPr lang="en-US" sz="2000" i="1" dirty="0">
              <a:latin typeface="Georgia"/>
              <a:cs typeface="Georgia"/>
            </a:endParaRPr>
          </a:p>
        </p:txBody>
      </p:sp>
      <p:sp>
        <p:nvSpPr>
          <p:cNvPr id="27" name="TextBox 26"/>
          <p:cNvSpPr txBox="1"/>
          <p:nvPr/>
        </p:nvSpPr>
        <p:spPr>
          <a:xfrm>
            <a:off x="322254" y="5017012"/>
            <a:ext cx="4435754"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Release / migration (Fall, 2017)</a:t>
            </a:r>
            <a:endParaRPr lang="en-US" sz="2000" i="1" dirty="0">
              <a:latin typeface="Georgia"/>
              <a:cs typeface="Georgia"/>
            </a:endParaRPr>
          </a:p>
        </p:txBody>
      </p:sp>
    </p:spTree>
    <p:extLst>
      <p:ext uri="{BB962C8B-B14F-4D97-AF65-F5344CB8AC3E}">
        <p14:creationId xmlns:p14="http://schemas.microsoft.com/office/powerpoint/2010/main" val="2953673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0000"/>
          </a:blip>
          <a:stretch>
            <a:fillRect/>
          </a:stretch>
        </p:blipFill>
        <p:spPr>
          <a:xfrm>
            <a:off x="0" y="0"/>
            <a:ext cx="9144000" cy="6858000"/>
          </a:xfrm>
          <a:prstGeom prst="rect">
            <a:avLst/>
          </a:prstGeom>
        </p:spPr>
      </p:pic>
      <p:sp>
        <p:nvSpPr>
          <p:cNvPr id="22" name="Parallelogram 21"/>
          <p:cNvSpPr/>
          <p:nvPr/>
        </p:nvSpPr>
        <p:spPr>
          <a:xfrm>
            <a:off x="2139020" y="1062748"/>
            <a:ext cx="4958732"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23"/>
          <p:cNvSpPr/>
          <p:nvPr/>
        </p:nvSpPr>
        <p:spPr>
          <a:xfrm>
            <a:off x="2133401" y="2299442"/>
            <a:ext cx="4632617"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26"/>
          <p:cNvSpPr/>
          <p:nvPr/>
        </p:nvSpPr>
        <p:spPr>
          <a:xfrm>
            <a:off x="2446971" y="888089"/>
            <a:ext cx="4726605"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133401" y="1251458"/>
            <a:ext cx="4887178" cy="904094"/>
          </a:xfrm>
          <a:prstGeom prst="rect">
            <a:avLst/>
          </a:prstGeom>
          <a:noFill/>
        </p:spPr>
        <p:txBody>
          <a:bodyPr wrap="square" rtlCol="0">
            <a:spAutoFit/>
          </a:bodyPr>
          <a:lstStyle/>
          <a:p>
            <a:pPr algn="ctr">
              <a:lnSpc>
                <a:spcPct val="70000"/>
              </a:lnSpc>
            </a:pPr>
            <a:r>
              <a:rPr lang="en-US" sz="2500" cap="all" dirty="0" smtClean="0">
                <a:solidFill>
                  <a:schemeClr val="tx1">
                    <a:lumMod val="65000"/>
                    <a:lumOff val="35000"/>
                  </a:schemeClr>
                </a:solidFill>
                <a:latin typeface="Arial Black"/>
                <a:cs typeface="Helvetica"/>
              </a:rPr>
              <a:t>Apollo survey</a:t>
            </a:r>
          </a:p>
          <a:p>
            <a:pPr algn="ctr">
              <a:lnSpc>
                <a:spcPct val="70000"/>
              </a:lnSpc>
            </a:pPr>
            <a:r>
              <a:rPr lang="en-US" sz="4750" cap="all" dirty="0" smtClean="0">
                <a:solidFill>
                  <a:srgbClr val="000000"/>
                </a:solidFill>
                <a:latin typeface="Arial Black"/>
                <a:cs typeface="Helvetica"/>
              </a:rPr>
              <a:t>OVERVIEW</a:t>
            </a:r>
            <a:endParaRPr lang="en-US" sz="4750" dirty="0"/>
          </a:p>
        </p:txBody>
      </p:sp>
      <p:sp>
        <p:nvSpPr>
          <p:cNvPr id="9" name="TextBox 8"/>
          <p:cNvSpPr txBox="1"/>
          <p:nvPr/>
        </p:nvSpPr>
        <p:spPr>
          <a:xfrm>
            <a:off x="322258" y="2568272"/>
            <a:ext cx="7895258"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50 responses, with an average survey response length ~20 min.</a:t>
            </a:r>
            <a:endParaRPr lang="en-US" sz="2000" i="1" dirty="0">
              <a:latin typeface="Georgia"/>
              <a:cs typeface="Georgia"/>
            </a:endParaRPr>
          </a:p>
        </p:txBody>
      </p:sp>
      <p:sp>
        <p:nvSpPr>
          <p:cNvPr id="13" name="TextBox 12"/>
          <p:cNvSpPr txBox="1"/>
          <p:nvPr/>
        </p:nvSpPr>
        <p:spPr>
          <a:xfrm>
            <a:off x="322257" y="3100271"/>
            <a:ext cx="2663345"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Overall feedback:</a:t>
            </a:r>
            <a:endParaRPr lang="en-US" sz="2000" i="1" dirty="0">
              <a:latin typeface="Georgia"/>
              <a:cs typeface="Georgia"/>
            </a:endParaRPr>
          </a:p>
        </p:txBody>
      </p:sp>
      <p:sp>
        <p:nvSpPr>
          <p:cNvPr id="14" name="TextBox 13"/>
          <p:cNvSpPr txBox="1"/>
          <p:nvPr/>
        </p:nvSpPr>
        <p:spPr>
          <a:xfrm>
            <a:off x="606683" y="3652781"/>
            <a:ext cx="3203514" cy="400110"/>
          </a:xfrm>
          <a:prstGeom prst="rect">
            <a:avLst/>
          </a:prstGeom>
          <a:solidFill>
            <a:srgbClr val="FFFFFF"/>
          </a:solidFill>
        </p:spPr>
        <p:txBody>
          <a:bodyPr wrap="square" rtlCol="0">
            <a:spAutoFit/>
          </a:bodyPr>
          <a:lstStyle/>
          <a:p>
            <a:pPr marL="342900" indent="-342900">
              <a:buFont typeface="Arial"/>
              <a:buChar char="•"/>
            </a:pPr>
            <a:r>
              <a:rPr lang="en-US" sz="2000" b="1" i="1" dirty="0" smtClean="0">
                <a:latin typeface="Georgia"/>
                <a:cs typeface="Georgia"/>
              </a:rPr>
              <a:t>Look &amp; feel “dated”</a:t>
            </a:r>
            <a:endParaRPr lang="en-US" sz="2000" b="1" i="1" dirty="0">
              <a:latin typeface="Georgia"/>
              <a:cs typeface="Georgia"/>
            </a:endParaRPr>
          </a:p>
        </p:txBody>
      </p:sp>
      <p:sp>
        <p:nvSpPr>
          <p:cNvPr id="15" name="TextBox 14"/>
          <p:cNvSpPr txBox="1"/>
          <p:nvPr/>
        </p:nvSpPr>
        <p:spPr>
          <a:xfrm>
            <a:off x="606683" y="4186337"/>
            <a:ext cx="5667821"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Additional training to discover capabilities</a:t>
            </a:r>
            <a:endParaRPr lang="en-US" sz="2000" i="1" dirty="0">
              <a:latin typeface="Georgia"/>
              <a:cs typeface="Georgia"/>
            </a:endParaRPr>
          </a:p>
        </p:txBody>
      </p:sp>
      <p:sp>
        <p:nvSpPr>
          <p:cNvPr id="16" name="TextBox 15"/>
          <p:cNvSpPr txBox="1"/>
          <p:nvPr/>
        </p:nvSpPr>
        <p:spPr>
          <a:xfrm>
            <a:off x="606683" y="4719893"/>
            <a:ext cx="2966562"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Content needs work</a:t>
            </a:r>
            <a:endParaRPr lang="en-US" sz="2000" i="1" dirty="0">
              <a:latin typeface="Georgia"/>
              <a:cs typeface="Georgia"/>
            </a:endParaRPr>
          </a:p>
        </p:txBody>
      </p:sp>
      <p:sp>
        <p:nvSpPr>
          <p:cNvPr id="17" name="TextBox 16"/>
          <p:cNvSpPr txBox="1"/>
          <p:nvPr/>
        </p:nvSpPr>
        <p:spPr>
          <a:xfrm>
            <a:off x="606684" y="5244923"/>
            <a:ext cx="4321931" cy="400110"/>
          </a:xfrm>
          <a:prstGeom prst="rect">
            <a:avLst/>
          </a:prstGeom>
          <a:solidFill>
            <a:srgbClr val="FFFFFF"/>
          </a:solidFill>
        </p:spPr>
        <p:txBody>
          <a:bodyPr wrap="square" rtlCol="0">
            <a:spAutoFit/>
          </a:bodyPr>
          <a:lstStyle/>
          <a:p>
            <a:pPr marL="342900" indent="-342900">
              <a:buFont typeface="Arial"/>
              <a:buChar char="•"/>
            </a:pPr>
            <a:r>
              <a:rPr lang="en-US" sz="2000" i="1" dirty="0" smtClean="0">
                <a:latin typeface="Georgia"/>
                <a:cs typeface="Georgia"/>
              </a:rPr>
              <a:t>WordPress a strong foundation</a:t>
            </a:r>
            <a:endParaRPr lang="en-US" sz="2000" i="1" dirty="0">
              <a:latin typeface="Georgia"/>
              <a:cs typeface="Georgia"/>
            </a:endParaRPr>
          </a:p>
        </p:txBody>
      </p:sp>
    </p:spTree>
    <p:extLst>
      <p:ext uri="{BB962C8B-B14F-4D97-AF65-F5344CB8AC3E}">
        <p14:creationId xmlns:p14="http://schemas.microsoft.com/office/powerpoint/2010/main" val="2042716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alphaModFix amt="10000"/>
            <a:extLst>
              <a:ext uri="{BEBA8EAE-BF5A-486C-A8C5-ECC9F3942E4B}">
                <a14:imgProps xmlns:a14="http://schemas.microsoft.com/office/drawing/2010/main">
                  <a14:imgLayer r:embed="rId4">
                    <a14:imgEffect>
                      <a14:artisticBlur radius="23"/>
                    </a14:imgEffect>
                  </a14:imgLayer>
                </a14:imgProps>
              </a:ext>
            </a:extLst>
          </a:blip>
          <a:stretch>
            <a:fillRect/>
          </a:stretch>
        </p:blipFill>
        <p:spPr>
          <a:xfrm>
            <a:off x="-981831" y="-123290"/>
            <a:ext cx="10987330" cy="7355155"/>
          </a:xfrm>
          <a:prstGeom prst="rect">
            <a:avLst/>
          </a:prstGeom>
        </p:spPr>
      </p:pic>
      <p:sp>
        <p:nvSpPr>
          <p:cNvPr id="25" name="Parallelogram 24"/>
          <p:cNvSpPr/>
          <p:nvPr/>
        </p:nvSpPr>
        <p:spPr>
          <a:xfrm>
            <a:off x="320571" y="873202"/>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911004" y="2740098"/>
            <a:ext cx="974169" cy="974169"/>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807200" y="3019339"/>
            <a:ext cx="469900" cy="46990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7"/>
          <p:cNvSpPr txBox="1"/>
          <p:nvPr/>
        </p:nvSpPr>
        <p:spPr>
          <a:xfrm>
            <a:off x="6187440" y="2603936"/>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14</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3" name="TextBox 7"/>
          <p:cNvSpPr txBox="1"/>
          <p:nvPr/>
        </p:nvSpPr>
        <p:spPr>
          <a:xfrm>
            <a:off x="3594670" y="2602746"/>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35</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 name="TextBox 1"/>
          <p:cNvSpPr txBox="1"/>
          <p:nvPr/>
        </p:nvSpPr>
        <p:spPr>
          <a:xfrm>
            <a:off x="419211" y="1033481"/>
            <a:ext cx="8421173" cy="1400383"/>
          </a:xfrm>
          <a:prstGeom prst="rect">
            <a:avLst/>
          </a:prstGeom>
          <a:noFill/>
        </p:spPr>
        <p:txBody>
          <a:bodyPr wrap="square" rtlCol="0">
            <a:spAutoFit/>
          </a:bodyPr>
          <a:lstStyle/>
          <a:p>
            <a:pPr algn="ctr"/>
            <a:r>
              <a:rPr lang="en-US" sz="2500" cap="all" dirty="0">
                <a:solidFill>
                  <a:schemeClr val="tx1">
                    <a:lumMod val="65000"/>
                    <a:lumOff val="35000"/>
                  </a:schemeClr>
                </a:solidFill>
                <a:latin typeface="Arial Black"/>
                <a:cs typeface="Helvetica"/>
              </a:rPr>
              <a:t>My website meets our unit's </a:t>
            </a:r>
            <a:r>
              <a:rPr lang="en-US" sz="2500" cap="all" dirty="0">
                <a:latin typeface="Arial Black"/>
                <a:cs typeface="Helvetica"/>
              </a:rPr>
              <a:t>strategic goals</a:t>
            </a:r>
            <a:r>
              <a:rPr lang="en-US" sz="2500" cap="all" dirty="0">
                <a:solidFill>
                  <a:schemeClr val="tx1">
                    <a:lumMod val="65000"/>
                    <a:lumOff val="35000"/>
                  </a:schemeClr>
                </a:solidFill>
                <a:latin typeface="Arial Black"/>
                <a:cs typeface="Helvetica"/>
              </a:rPr>
              <a:t> in reaching our </a:t>
            </a:r>
            <a:r>
              <a:rPr lang="en-US" sz="2500" cap="all" dirty="0" smtClean="0">
                <a:latin typeface="Arial Black"/>
                <a:cs typeface="Helvetica"/>
              </a:rPr>
              <a:t>audiences</a:t>
            </a:r>
            <a:endParaRPr lang="en-US" sz="2500" cap="all" dirty="0">
              <a:latin typeface="Arial Black"/>
              <a:cs typeface="Helvetica"/>
            </a:endParaRPr>
          </a:p>
          <a:p>
            <a:endParaRPr lang="en-US" sz="3500" dirty="0"/>
          </a:p>
        </p:txBody>
      </p:sp>
      <p:sp>
        <p:nvSpPr>
          <p:cNvPr id="3" name="Oval 2"/>
          <p:cNvSpPr/>
          <p:nvPr/>
        </p:nvSpPr>
        <p:spPr>
          <a:xfrm>
            <a:off x="1066800" y="2602746"/>
            <a:ext cx="1402080" cy="1402080"/>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7"/>
          <p:cNvSpPr txBox="1"/>
          <p:nvPr/>
        </p:nvSpPr>
        <p:spPr>
          <a:xfrm>
            <a:off x="916940"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49</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1" name="TextBox 7"/>
          <p:cNvSpPr txBox="1"/>
          <p:nvPr/>
        </p:nvSpPr>
        <p:spPr>
          <a:xfrm>
            <a:off x="548640"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Agree</a:t>
            </a:r>
            <a:endParaRPr lang="en-US" sz="2000" dirty="0" smtClean="0">
              <a:latin typeface="+mn-lt"/>
            </a:endParaRPr>
          </a:p>
        </p:txBody>
      </p:sp>
      <p:sp>
        <p:nvSpPr>
          <p:cNvPr id="14" name="TextBox 7"/>
          <p:cNvSpPr txBox="1"/>
          <p:nvPr/>
        </p:nvSpPr>
        <p:spPr>
          <a:xfrm>
            <a:off x="3149600" y="4004231"/>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Neutral</a:t>
            </a:r>
            <a:endParaRPr lang="en-US" sz="2000" dirty="0" smtClean="0">
              <a:latin typeface="+mn-lt"/>
            </a:endParaRPr>
          </a:p>
        </p:txBody>
      </p:sp>
      <p:sp>
        <p:nvSpPr>
          <p:cNvPr id="17" name="TextBox 7"/>
          <p:cNvSpPr txBox="1"/>
          <p:nvPr/>
        </p:nvSpPr>
        <p:spPr>
          <a:xfrm>
            <a:off x="5819140" y="4005421"/>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Disagree</a:t>
            </a:r>
            <a:endParaRPr lang="en-US" sz="2000" dirty="0" smtClean="0">
              <a:latin typeface="+mn-lt"/>
            </a:endParaRPr>
          </a:p>
        </p:txBody>
      </p:sp>
      <p:sp>
        <p:nvSpPr>
          <p:cNvPr id="26" name="Parallelogram 25"/>
          <p:cNvSpPr/>
          <p:nvPr/>
        </p:nvSpPr>
        <p:spPr>
          <a:xfrm>
            <a:off x="273180" y="2109896"/>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27"/>
          <p:cNvSpPr/>
          <p:nvPr/>
        </p:nvSpPr>
        <p:spPr>
          <a:xfrm>
            <a:off x="628523" y="698543"/>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341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1574802_dfbf3d79a4_o.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8956" y="-174755"/>
            <a:ext cx="9402278" cy="7051709"/>
          </a:xfrm>
          <a:prstGeom prst="rect">
            <a:avLst/>
          </a:prstGeom>
        </p:spPr>
      </p:pic>
      <p:sp>
        <p:nvSpPr>
          <p:cNvPr id="3" name="Oval 2"/>
          <p:cNvSpPr/>
          <p:nvPr/>
        </p:nvSpPr>
        <p:spPr>
          <a:xfrm>
            <a:off x="1066800"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7"/>
          <p:cNvSpPr txBox="1"/>
          <p:nvPr/>
        </p:nvSpPr>
        <p:spPr>
          <a:xfrm>
            <a:off x="916940"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65</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1" name="TextBox 7"/>
          <p:cNvSpPr txBox="1"/>
          <p:nvPr/>
        </p:nvSpPr>
        <p:spPr>
          <a:xfrm>
            <a:off x="548640"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Agree</a:t>
            </a:r>
            <a:endParaRPr lang="en-US" sz="2000" dirty="0" smtClean="0">
              <a:latin typeface="+mn-lt"/>
            </a:endParaRPr>
          </a:p>
        </p:txBody>
      </p:sp>
      <p:sp>
        <p:nvSpPr>
          <p:cNvPr id="12" name="Oval 11"/>
          <p:cNvSpPr/>
          <p:nvPr/>
        </p:nvSpPr>
        <p:spPr>
          <a:xfrm>
            <a:off x="4034710" y="2927271"/>
            <a:ext cx="710009" cy="710009"/>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7"/>
          <p:cNvSpPr txBox="1"/>
          <p:nvPr/>
        </p:nvSpPr>
        <p:spPr>
          <a:xfrm>
            <a:off x="3517900" y="2602746"/>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32</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4" name="TextBox 7"/>
          <p:cNvSpPr txBox="1"/>
          <p:nvPr/>
        </p:nvSpPr>
        <p:spPr>
          <a:xfrm>
            <a:off x="3149600" y="4004231"/>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Neutral</a:t>
            </a:r>
            <a:endParaRPr lang="en-US" sz="2000" dirty="0" smtClean="0">
              <a:latin typeface="+mn-lt"/>
            </a:endParaRPr>
          </a:p>
        </p:txBody>
      </p:sp>
      <p:sp>
        <p:nvSpPr>
          <p:cNvPr id="15" name="Oval 14"/>
          <p:cNvSpPr/>
          <p:nvPr/>
        </p:nvSpPr>
        <p:spPr>
          <a:xfrm flipH="1">
            <a:off x="7018019" y="3223101"/>
            <a:ext cx="89059" cy="89059"/>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7"/>
          <p:cNvSpPr txBox="1"/>
          <p:nvPr/>
        </p:nvSpPr>
        <p:spPr>
          <a:xfrm>
            <a:off x="6187440" y="2603936"/>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3</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7" name="TextBox 7"/>
          <p:cNvSpPr txBox="1"/>
          <p:nvPr/>
        </p:nvSpPr>
        <p:spPr>
          <a:xfrm>
            <a:off x="5819140" y="4005421"/>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Disagree</a:t>
            </a:r>
            <a:endParaRPr lang="en-US" sz="2000" dirty="0" smtClean="0">
              <a:latin typeface="+mn-lt"/>
            </a:endParaRPr>
          </a:p>
        </p:txBody>
      </p:sp>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a:solidFill>
                  <a:schemeClr val="tx1">
                    <a:lumMod val="65000"/>
                    <a:lumOff val="35000"/>
                  </a:schemeClr>
                </a:solidFill>
                <a:latin typeface="Arial Black"/>
                <a:cs typeface="Helvetica"/>
              </a:rPr>
              <a:t>My website looks </a:t>
            </a:r>
            <a:r>
              <a:rPr lang="en-US" sz="2500" cap="all" dirty="0">
                <a:solidFill>
                  <a:srgbClr val="000000"/>
                </a:solidFill>
                <a:latin typeface="Arial Black"/>
                <a:cs typeface="Helvetica"/>
              </a:rPr>
              <a:t>professional</a:t>
            </a:r>
            <a:r>
              <a:rPr lang="en-US" sz="2500" cap="all" dirty="0">
                <a:solidFill>
                  <a:schemeClr val="tx1">
                    <a:lumMod val="65000"/>
                    <a:lumOff val="35000"/>
                  </a:schemeClr>
                </a:solidFill>
                <a:latin typeface="Arial Black"/>
                <a:cs typeface="Helvetica"/>
              </a:rPr>
              <a:t> and represents our unit </a:t>
            </a:r>
            <a:r>
              <a:rPr lang="en-US" sz="2500" cap="all" dirty="0" smtClean="0">
                <a:solidFill>
                  <a:schemeClr val="tx1">
                    <a:lumMod val="65000"/>
                    <a:lumOff val="35000"/>
                  </a:schemeClr>
                </a:solidFill>
                <a:latin typeface="Arial Black"/>
                <a:cs typeface="Helvetica"/>
              </a:rPr>
              <a:t>appropriately</a:t>
            </a:r>
            <a:endParaRPr lang="en-US" sz="3500" dirty="0"/>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011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41388115_97b8cba141_o.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356213" y="-104252"/>
            <a:ext cx="10547305" cy="7019114"/>
          </a:xfrm>
          <a:prstGeom prst="rect">
            <a:avLst/>
          </a:prstGeom>
        </p:spPr>
      </p:pic>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a:solidFill>
                  <a:schemeClr val="tx1">
                    <a:lumMod val="65000"/>
                    <a:lumOff val="35000"/>
                  </a:schemeClr>
                </a:solidFill>
                <a:latin typeface="Arial Black"/>
                <a:cs typeface="Helvetica"/>
              </a:rPr>
              <a:t>I feel </a:t>
            </a:r>
            <a:r>
              <a:rPr lang="en-US" sz="2500" cap="all" dirty="0">
                <a:solidFill>
                  <a:srgbClr val="000000"/>
                </a:solidFill>
                <a:latin typeface="Arial Black"/>
                <a:cs typeface="Helvetica"/>
              </a:rPr>
              <a:t>confident</a:t>
            </a:r>
            <a:r>
              <a:rPr lang="en-US" sz="2500" cap="all" dirty="0">
                <a:solidFill>
                  <a:schemeClr val="tx1">
                    <a:lumMod val="65000"/>
                    <a:lumOff val="35000"/>
                  </a:schemeClr>
                </a:solidFill>
                <a:latin typeface="Arial Black"/>
                <a:cs typeface="Helvetica"/>
              </a:rPr>
              <a:t> sending </a:t>
            </a:r>
            <a:r>
              <a:rPr lang="en-US" sz="2500" cap="all" dirty="0" smtClean="0">
                <a:solidFill>
                  <a:schemeClr val="tx1">
                    <a:lumMod val="65000"/>
                    <a:lumOff val="35000"/>
                  </a:schemeClr>
                </a:solidFill>
                <a:latin typeface="Arial Black"/>
                <a:cs typeface="Helvetica"/>
              </a:rPr>
              <a:t>people</a:t>
            </a:r>
          </a:p>
          <a:p>
            <a:pPr algn="ctr"/>
            <a:r>
              <a:rPr lang="en-US" sz="2500" cap="all" dirty="0" smtClean="0">
                <a:solidFill>
                  <a:schemeClr val="tx1">
                    <a:lumMod val="65000"/>
                    <a:lumOff val="35000"/>
                  </a:schemeClr>
                </a:solidFill>
                <a:latin typeface="Arial Black"/>
                <a:cs typeface="Helvetica"/>
              </a:rPr>
              <a:t>to </a:t>
            </a:r>
            <a:r>
              <a:rPr lang="en-US" sz="2500" cap="all" dirty="0">
                <a:solidFill>
                  <a:srgbClr val="000000"/>
                </a:solidFill>
                <a:latin typeface="Arial Black"/>
                <a:cs typeface="Helvetica"/>
              </a:rPr>
              <a:t>find information </a:t>
            </a:r>
            <a:r>
              <a:rPr lang="en-US" sz="2500" cap="all" dirty="0">
                <a:solidFill>
                  <a:schemeClr val="tx1">
                    <a:lumMod val="65000"/>
                    <a:lumOff val="35000"/>
                  </a:schemeClr>
                </a:solidFill>
                <a:latin typeface="Arial Black"/>
                <a:cs typeface="Helvetica"/>
              </a:rPr>
              <a:t>on my site</a:t>
            </a: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15360" y="2452727"/>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7"/>
          <p:cNvSpPr txBox="1"/>
          <p:nvPr/>
        </p:nvSpPr>
        <p:spPr>
          <a:xfrm>
            <a:off x="3365500" y="2453322"/>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77</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5" name="TextBox 7"/>
          <p:cNvSpPr txBox="1"/>
          <p:nvPr/>
        </p:nvSpPr>
        <p:spPr>
          <a:xfrm>
            <a:off x="2997200" y="3854807"/>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Agree</a:t>
            </a:r>
            <a:endParaRPr lang="en-US" sz="2000" dirty="0" smtClean="0">
              <a:latin typeface="+mn-lt"/>
            </a:endParaRPr>
          </a:p>
        </p:txBody>
      </p:sp>
    </p:spTree>
    <p:extLst>
      <p:ext uri="{BB962C8B-B14F-4D97-AF65-F5344CB8AC3E}">
        <p14:creationId xmlns:p14="http://schemas.microsoft.com/office/powerpoint/2010/main" val="318351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7551747596_518244cbdd_k.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9477"/>
            <a:ext cx="9144000" cy="6858000"/>
          </a:xfrm>
          <a:prstGeom prst="rect">
            <a:avLst/>
          </a:prstGeom>
        </p:spPr>
      </p:pic>
      <p:sp>
        <p:nvSpPr>
          <p:cNvPr id="13" name="Oval 12"/>
          <p:cNvSpPr/>
          <p:nvPr/>
        </p:nvSpPr>
        <p:spPr>
          <a:xfrm>
            <a:off x="4284103" y="3138494"/>
            <a:ext cx="249393" cy="249393"/>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7"/>
          <p:cNvSpPr txBox="1"/>
          <p:nvPr/>
        </p:nvSpPr>
        <p:spPr>
          <a:xfrm>
            <a:off x="3517900" y="2602746"/>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10</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smtClean="0">
                <a:solidFill>
                  <a:schemeClr val="tx1">
                    <a:lumMod val="65000"/>
                    <a:lumOff val="35000"/>
                  </a:schemeClr>
                </a:solidFill>
                <a:latin typeface="Arial Black"/>
                <a:cs typeface="Helvetica"/>
              </a:rPr>
              <a:t>WHICH </a:t>
            </a:r>
            <a:r>
              <a:rPr lang="en-US" sz="2500" cap="all" dirty="0" smtClean="0">
                <a:solidFill>
                  <a:srgbClr val="000000"/>
                </a:solidFill>
                <a:latin typeface="Arial Black"/>
                <a:cs typeface="Helvetica"/>
              </a:rPr>
              <a:t>MENU</a:t>
            </a:r>
            <a:r>
              <a:rPr lang="en-US" sz="2500" cap="all" dirty="0" smtClean="0">
                <a:solidFill>
                  <a:schemeClr val="tx1">
                    <a:lumMod val="65000"/>
                    <a:lumOff val="35000"/>
                  </a:schemeClr>
                </a:solidFill>
                <a:latin typeface="Arial Black"/>
                <a:cs typeface="Helvetica"/>
              </a:rPr>
              <a:t> STYLE</a:t>
            </a:r>
          </a:p>
          <a:p>
            <a:pPr algn="ctr"/>
            <a:r>
              <a:rPr lang="en-US" sz="2500" cap="all" dirty="0" smtClean="0">
                <a:solidFill>
                  <a:schemeClr val="tx1">
                    <a:lumMod val="65000"/>
                    <a:lumOff val="35000"/>
                  </a:schemeClr>
                </a:solidFill>
                <a:latin typeface="Arial Black"/>
                <a:cs typeface="Helvetica"/>
              </a:rPr>
              <a:t>DO YOU USE?</a:t>
            </a:r>
            <a:endParaRPr lang="en-US" sz="2500" cap="all" dirty="0">
              <a:solidFill>
                <a:schemeClr val="tx1">
                  <a:lumMod val="65000"/>
                  <a:lumOff val="35000"/>
                </a:schemeClr>
              </a:solidFill>
              <a:latin typeface="Arial Black"/>
              <a:cs typeface="Helvetica"/>
            </a:endParaRP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066800"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7"/>
          <p:cNvSpPr txBox="1"/>
          <p:nvPr/>
        </p:nvSpPr>
        <p:spPr>
          <a:xfrm>
            <a:off x="916940"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86</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2" name="TextBox 7"/>
          <p:cNvSpPr txBox="1"/>
          <p:nvPr/>
        </p:nvSpPr>
        <p:spPr>
          <a:xfrm>
            <a:off x="548640"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Default</a:t>
            </a:r>
            <a:endParaRPr lang="en-US" sz="2000" dirty="0" smtClean="0">
              <a:latin typeface="+mn-lt"/>
            </a:endParaRPr>
          </a:p>
        </p:txBody>
      </p:sp>
      <p:sp>
        <p:nvSpPr>
          <p:cNvPr id="15" name="TextBox 7"/>
          <p:cNvSpPr txBox="1"/>
          <p:nvPr/>
        </p:nvSpPr>
        <p:spPr>
          <a:xfrm>
            <a:off x="3149600" y="4004231"/>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Mega Menu</a:t>
            </a:r>
            <a:endParaRPr lang="en-US" sz="2000" dirty="0" smtClean="0">
              <a:latin typeface="+mn-lt"/>
            </a:endParaRPr>
          </a:p>
        </p:txBody>
      </p:sp>
      <p:sp>
        <p:nvSpPr>
          <p:cNvPr id="16" name="Oval 15"/>
          <p:cNvSpPr/>
          <p:nvPr/>
        </p:nvSpPr>
        <p:spPr>
          <a:xfrm flipH="1">
            <a:off x="7018019" y="3223101"/>
            <a:ext cx="89059" cy="89059"/>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7"/>
          <p:cNvSpPr txBox="1"/>
          <p:nvPr/>
        </p:nvSpPr>
        <p:spPr>
          <a:xfrm>
            <a:off x="6187440" y="2603936"/>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4</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9" name="TextBox 7"/>
          <p:cNvSpPr txBox="1"/>
          <p:nvPr/>
        </p:nvSpPr>
        <p:spPr>
          <a:xfrm>
            <a:off x="5819140" y="4005421"/>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err="1" smtClean="0">
                <a:solidFill>
                  <a:schemeClr val="tx2"/>
                </a:solidFill>
                <a:latin typeface="Georgia"/>
                <a:cs typeface="Georgia"/>
              </a:rPr>
              <a:t>Uber</a:t>
            </a:r>
            <a:r>
              <a:rPr lang="en-US" sz="2000" i="1" dirty="0" smtClean="0">
                <a:solidFill>
                  <a:schemeClr val="tx2"/>
                </a:solidFill>
                <a:latin typeface="Georgia"/>
                <a:cs typeface="Georgia"/>
              </a:rPr>
              <a:t> Menu</a:t>
            </a:r>
            <a:endParaRPr lang="en-US" sz="2000" dirty="0" smtClean="0">
              <a:latin typeface="+mn-lt"/>
            </a:endParaRPr>
          </a:p>
        </p:txBody>
      </p:sp>
      <p:pic>
        <p:nvPicPr>
          <p:cNvPr id="34" name="Picture 33" descr="Untitled-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802" y="4951383"/>
            <a:ext cx="6516024" cy="1107724"/>
          </a:xfrm>
          <a:prstGeom prst="rect">
            <a:avLst/>
          </a:prstGeom>
        </p:spPr>
      </p:pic>
    </p:spTree>
    <p:extLst>
      <p:ext uri="{BB962C8B-B14F-4D97-AF65-F5344CB8AC3E}">
        <p14:creationId xmlns:p14="http://schemas.microsoft.com/office/powerpoint/2010/main" val="2399678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17566848_fbfb18651d_b.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2589758" y="-21867"/>
            <a:ext cx="12905195" cy="7246569"/>
          </a:xfrm>
          <a:prstGeom prst="rect">
            <a:avLst/>
          </a:prstGeom>
        </p:spPr>
      </p:pic>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smtClean="0">
                <a:solidFill>
                  <a:schemeClr val="tx1">
                    <a:lumMod val="65000"/>
                    <a:lumOff val="35000"/>
                  </a:schemeClr>
                </a:solidFill>
                <a:latin typeface="Arial Black"/>
                <a:cs typeface="Helvetica"/>
              </a:rPr>
              <a:t>Being </a:t>
            </a:r>
            <a:r>
              <a:rPr lang="en-US" sz="2500" cap="all" dirty="0">
                <a:solidFill>
                  <a:schemeClr val="tx1">
                    <a:lumMod val="65000"/>
                    <a:lumOff val="35000"/>
                  </a:schemeClr>
                </a:solidFill>
                <a:latin typeface="Arial Black"/>
                <a:cs typeface="Helvetica"/>
              </a:rPr>
              <a:t>able to </a:t>
            </a:r>
            <a:r>
              <a:rPr lang="en-US" sz="2500" cap="all" dirty="0">
                <a:solidFill>
                  <a:srgbClr val="000000"/>
                </a:solidFill>
                <a:latin typeface="Arial Black"/>
                <a:cs typeface="Helvetica"/>
              </a:rPr>
              <a:t>customize</a:t>
            </a:r>
            <a:r>
              <a:rPr lang="en-US" sz="2500" cap="all" dirty="0">
                <a:solidFill>
                  <a:schemeClr val="tx1">
                    <a:lumMod val="65000"/>
                    <a:lumOff val="35000"/>
                  </a:schemeClr>
                </a:solidFill>
                <a:latin typeface="Arial Black"/>
                <a:cs typeface="Helvetica"/>
              </a:rPr>
              <a:t> my site's </a:t>
            </a:r>
            <a:r>
              <a:rPr lang="en-US" sz="2500" cap="all" dirty="0">
                <a:solidFill>
                  <a:srgbClr val="000000"/>
                </a:solidFill>
                <a:latin typeface="Arial Black"/>
                <a:cs typeface="Helvetica"/>
              </a:rPr>
              <a:t>header </a:t>
            </a:r>
            <a:r>
              <a:rPr lang="en-US" sz="2500" cap="all" dirty="0" smtClean="0">
                <a:solidFill>
                  <a:srgbClr val="000000"/>
                </a:solidFill>
                <a:latin typeface="Arial Black"/>
                <a:cs typeface="Helvetica"/>
              </a:rPr>
              <a:t>links </a:t>
            </a:r>
            <a:r>
              <a:rPr lang="en-US" sz="2500" cap="all" dirty="0" smtClean="0">
                <a:solidFill>
                  <a:schemeClr val="tx1">
                    <a:lumMod val="65000"/>
                    <a:lumOff val="35000"/>
                  </a:schemeClr>
                </a:solidFill>
                <a:latin typeface="Arial Black"/>
                <a:cs typeface="Helvetica"/>
              </a:rPr>
              <a:t>is </a:t>
            </a:r>
            <a:r>
              <a:rPr lang="en-US" sz="2500" cap="all" dirty="0">
                <a:solidFill>
                  <a:srgbClr val="000000"/>
                </a:solidFill>
                <a:latin typeface="Arial Black"/>
                <a:cs typeface="Helvetica"/>
              </a:rPr>
              <a:t>valuable</a:t>
            </a:r>
            <a:r>
              <a:rPr lang="en-US" sz="2500" cap="all" dirty="0">
                <a:solidFill>
                  <a:schemeClr val="tx1">
                    <a:lumMod val="65000"/>
                    <a:lumOff val="35000"/>
                  </a:schemeClr>
                </a:solidFill>
                <a:latin typeface="Arial Black"/>
                <a:cs typeface="Helvetica"/>
              </a:rPr>
              <a:t> to me</a:t>
            </a: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62840"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7"/>
          <p:cNvSpPr txBox="1"/>
          <p:nvPr/>
        </p:nvSpPr>
        <p:spPr>
          <a:xfrm>
            <a:off x="3712980"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84</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2" name="TextBox 7"/>
          <p:cNvSpPr txBox="1"/>
          <p:nvPr/>
        </p:nvSpPr>
        <p:spPr>
          <a:xfrm>
            <a:off x="3344680"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Agree</a:t>
            </a:r>
            <a:endParaRPr lang="en-US" sz="2000" dirty="0" smtClean="0">
              <a:latin typeface="+mn-lt"/>
            </a:endParaRPr>
          </a:p>
        </p:txBody>
      </p:sp>
      <p:sp>
        <p:nvSpPr>
          <p:cNvPr id="18" name="Oval 17"/>
          <p:cNvSpPr/>
          <p:nvPr/>
        </p:nvSpPr>
        <p:spPr>
          <a:xfrm>
            <a:off x="5424048" y="4930514"/>
            <a:ext cx="974169" cy="974169"/>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7"/>
          <p:cNvSpPr txBox="1"/>
          <p:nvPr/>
        </p:nvSpPr>
        <p:spPr>
          <a:xfrm>
            <a:off x="5107714" y="4793162"/>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36</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5" name="Oval 24"/>
          <p:cNvSpPr/>
          <p:nvPr/>
        </p:nvSpPr>
        <p:spPr>
          <a:xfrm>
            <a:off x="2579844" y="4793162"/>
            <a:ext cx="1402080" cy="1402080"/>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7"/>
          <p:cNvSpPr txBox="1"/>
          <p:nvPr/>
        </p:nvSpPr>
        <p:spPr>
          <a:xfrm>
            <a:off x="2429984" y="4793757"/>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60</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7" name="TextBox 7"/>
          <p:cNvSpPr txBox="1"/>
          <p:nvPr/>
        </p:nvSpPr>
        <p:spPr>
          <a:xfrm>
            <a:off x="2061684" y="6195242"/>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Seldom</a:t>
            </a:r>
            <a:endParaRPr lang="en-US" sz="2000" dirty="0" smtClean="0">
              <a:latin typeface="+mn-lt"/>
            </a:endParaRPr>
          </a:p>
        </p:txBody>
      </p:sp>
      <p:sp>
        <p:nvSpPr>
          <p:cNvPr id="28" name="TextBox 7"/>
          <p:cNvSpPr txBox="1"/>
          <p:nvPr/>
        </p:nvSpPr>
        <p:spPr>
          <a:xfrm>
            <a:off x="4662644" y="6194647"/>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Never</a:t>
            </a:r>
            <a:endParaRPr lang="en-US" sz="2000" dirty="0" smtClean="0">
              <a:latin typeface="+mn-lt"/>
            </a:endParaRPr>
          </a:p>
        </p:txBody>
      </p:sp>
      <p:cxnSp>
        <p:nvCxnSpPr>
          <p:cNvPr id="4" name="Straight Connector 3"/>
          <p:cNvCxnSpPr/>
          <p:nvPr/>
        </p:nvCxnSpPr>
        <p:spPr>
          <a:xfrm>
            <a:off x="2255789" y="4596483"/>
            <a:ext cx="467134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838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animBg="1"/>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cial Media Logotype Background.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445471" y="4481"/>
            <a:ext cx="10478369" cy="6995674"/>
          </a:xfrm>
          <a:prstGeom prst="rect">
            <a:avLst/>
          </a:prstGeom>
        </p:spPr>
      </p:pic>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a:solidFill>
                  <a:schemeClr val="tx1">
                    <a:lumMod val="65000"/>
                    <a:lumOff val="35000"/>
                  </a:schemeClr>
                </a:solidFill>
                <a:latin typeface="Arial Black"/>
                <a:cs typeface="Helvetica"/>
              </a:rPr>
              <a:t>Being able to feature my unit's approved </a:t>
            </a:r>
            <a:r>
              <a:rPr lang="en-US" sz="2500" cap="all" dirty="0">
                <a:solidFill>
                  <a:srgbClr val="000000"/>
                </a:solidFill>
                <a:latin typeface="Arial Black"/>
                <a:cs typeface="Helvetica"/>
              </a:rPr>
              <a:t>social media </a:t>
            </a:r>
            <a:r>
              <a:rPr lang="en-US" sz="2500" cap="all" dirty="0" smtClean="0">
                <a:solidFill>
                  <a:schemeClr val="tx1">
                    <a:lumMod val="65000"/>
                    <a:lumOff val="35000"/>
                  </a:schemeClr>
                </a:solidFill>
                <a:latin typeface="Arial Black"/>
                <a:cs typeface="Helvetica"/>
              </a:rPr>
              <a:t>is valuable</a:t>
            </a:r>
            <a:endParaRPr lang="en-US" sz="2500" cap="all" dirty="0">
              <a:solidFill>
                <a:schemeClr val="tx1">
                  <a:lumMod val="65000"/>
                  <a:lumOff val="35000"/>
                </a:schemeClr>
              </a:solidFill>
              <a:latin typeface="Arial Black"/>
              <a:cs typeface="Helvetica"/>
            </a:endParaRP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62840"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7"/>
          <p:cNvSpPr txBox="1"/>
          <p:nvPr/>
        </p:nvSpPr>
        <p:spPr>
          <a:xfrm>
            <a:off x="3712980"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66</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2" name="TextBox 7"/>
          <p:cNvSpPr txBox="1"/>
          <p:nvPr/>
        </p:nvSpPr>
        <p:spPr>
          <a:xfrm>
            <a:off x="3344680"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Agree</a:t>
            </a:r>
            <a:endParaRPr lang="en-US" sz="2000" dirty="0" smtClean="0">
              <a:latin typeface="+mn-lt"/>
            </a:endParaRPr>
          </a:p>
        </p:txBody>
      </p:sp>
    </p:spTree>
    <p:extLst>
      <p:ext uri="{BB962C8B-B14F-4D97-AF65-F5344CB8AC3E}">
        <p14:creationId xmlns:p14="http://schemas.microsoft.com/office/powerpoint/2010/main" val="2170336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66401326_04a6a2fb3c_k.jp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889606" y="9477"/>
            <a:ext cx="10289512" cy="6858000"/>
          </a:xfrm>
          <a:prstGeom prst="rect">
            <a:avLst/>
          </a:prstGeom>
        </p:spPr>
      </p:pic>
      <p:sp>
        <p:nvSpPr>
          <p:cNvPr id="20" name="Parallelogram 19"/>
          <p:cNvSpPr/>
          <p:nvPr/>
        </p:nvSpPr>
        <p:spPr>
          <a:xfrm>
            <a:off x="298732" y="871917"/>
            <a:ext cx="8544469" cy="1158925"/>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372" y="1032196"/>
            <a:ext cx="8421173" cy="861774"/>
          </a:xfrm>
          <a:prstGeom prst="rect">
            <a:avLst/>
          </a:prstGeom>
          <a:noFill/>
        </p:spPr>
        <p:txBody>
          <a:bodyPr wrap="square" rtlCol="0">
            <a:spAutoFit/>
          </a:bodyPr>
          <a:lstStyle/>
          <a:p>
            <a:pPr algn="ctr"/>
            <a:r>
              <a:rPr lang="en-US" sz="2500" cap="all" dirty="0">
                <a:solidFill>
                  <a:schemeClr val="tx1">
                    <a:lumMod val="65000"/>
                    <a:lumOff val="35000"/>
                  </a:schemeClr>
                </a:solidFill>
                <a:latin typeface="Arial Black"/>
                <a:cs typeface="Helvetica"/>
              </a:rPr>
              <a:t>My site takes </a:t>
            </a:r>
            <a:r>
              <a:rPr lang="en-US" sz="2500" cap="all" dirty="0">
                <a:latin typeface="Arial Black"/>
                <a:cs typeface="Helvetica"/>
              </a:rPr>
              <a:t>advantage</a:t>
            </a:r>
            <a:r>
              <a:rPr lang="en-US" sz="2500" cap="all" dirty="0">
                <a:solidFill>
                  <a:schemeClr val="tx1">
                    <a:lumMod val="65000"/>
                    <a:lumOff val="35000"/>
                  </a:schemeClr>
                </a:solidFill>
                <a:latin typeface="Arial Black"/>
                <a:cs typeface="Helvetica"/>
              </a:rPr>
              <a:t> of </a:t>
            </a:r>
            <a:r>
              <a:rPr lang="en-US" sz="2500" cap="all" dirty="0" smtClean="0">
                <a:solidFill>
                  <a:schemeClr val="tx1">
                    <a:lumMod val="65000"/>
                    <a:lumOff val="35000"/>
                  </a:schemeClr>
                </a:solidFill>
                <a:latin typeface="Arial Black"/>
                <a:cs typeface="Helvetica"/>
              </a:rPr>
              <a:t>the</a:t>
            </a:r>
          </a:p>
          <a:p>
            <a:pPr algn="ctr"/>
            <a:r>
              <a:rPr lang="en-US" sz="2500" cap="all" dirty="0" smtClean="0">
                <a:solidFill>
                  <a:srgbClr val="FF6600"/>
                </a:solidFill>
                <a:latin typeface="Arial Black"/>
                <a:cs typeface="Helvetica"/>
              </a:rPr>
              <a:t>orange </a:t>
            </a:r>
            <a:r>
              <a:rPr lang="en-US" sz="2500" cap="all" dirty="0">
                <a:solidFill>
                  <a:schemeClr val="tx1">
                    <a:lumMod val="65000"/>
                    <a:lumOff val="35000"/>
                  </a:schemeClr>
                </a:solidFill>
                <a:latin typeface="Arial Black"/>
                <a:cs typeface="Helvetica"/>
              </a:rPr>
              <a:t>call to action button</a:t>
            </a:r>
          </a:p>
        </p:txBody>
      </p:sp>
      <p:sp>
        <p:nvSpPr>
          <p:cNvPr id="22" name="Parallelogram 21"/>
          <p:cNvSpPr/>
          <p:nvPr/>
        </p:nvSpPr>
        <p:spPr>
          <a:xfrm>
            <a:off x="251341" y="2108611"/>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606684" y="697258"/>
            <a:ext cx="8276069" cy="986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62840" y="2602746"/>
            <a:ext cx="1402080" cy="1402080"/>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824233" y="5216137"/>
            <a:ext cx="729814" cy="729814"/>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7"/>
          <p:cNvSpPr txBox="1"/>
          <p:nvPr/>
        </p:nvSpPr>
        <p:spPr>
          <a:xfrm>
            <a:off x="3712980" y="2603341"/>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70</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12" name="TextBox 7"/>
          <p:cNvSpPr txBox="1"/>
          <p:nvPr/>
        </p:nvSpPr>
        <p:spPr>
          <a:xfrm>
            <a:off x="3344680" y="4004826"/>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Agree</a:t>
            </a:r>
            <a:endParaRPr lang="en-US" sz="2000" dirty="0" smtClean="0">
              <a:latin typeface="+mn-lt"/>
            </a:endParaRPr>
          </a:p>
        </p:txBody>
      </p:sp>
      <p:cxnSp>
        <p:nvCxnSpPr>
          <p:cNvPr id="19" name="Straight Connector 18"/>
          <p:cNvCxnSpPr/>
          <p:nvPr/>
        </p:nvCxnSpPr>
        <p:spPr>
          <a:xfrm>
            <a:off x="957287" y="4596483"/>
            <a:ext cx="71370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043696" y="5052555"/>
            <a:ext cx="974169" cy="974169"/>
          </a:xfrm>
          <a:prstGeom prst="ellipse">
            <a:avLst/>
          </a:prstGeom>
          <a:solidFill>
            <a:srgbClr val="DC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7"/>
          <p:cNvSpPr txBox="1"/>
          <p:nvPr/>
        </p:nvSpPr>
        <p:spPr>
          <a:xfrm>
            <a:off x="3727362" y="4915203"/>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28</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28" name="Oval 27"/>
          <p:cNvSpPr/>
          <p:nvPr/>
        </p:nvSpPr>
        <p:spPr>
          <a:xfrm>
            <a:off x="1199492" y="4915203"/>
            <a:ext cx="1402080" cy="1402080"/>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7"/>
          <p:cNvSpPr txBox="1"/>
          <p:nvPr/>
        </p:nvSpPr>
        <p:spPr>
          <a:xfrm>
            <a:off x="1049632" y="4915798"/>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51</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
        <p:nvSpPr>
          <p:cNvPr id="30" name="TextBox 7"/>
          <p:cNvSpPr txBox="1"/>
          <p:nvPr/>
        </p:nvSpPr>
        <p:spPr>
          <a:xfrm>
            <a:off x="681332" y="6317283"/>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Never</a:t>
            </a:r>
            <a:endParaRPr lang="en-US" sz="2000" dirty="0" smtClean="0">
              <a:latin typeface="+mn-lt"/>
            </a:endParaRPr>
          </a:p>
        </p:txBody>
      </p:sp>
      <p:sp>
        <p:nvSpPr>
          <p:cNvPr id="31" name="TextBox 7"/>
          <p:cNvSpPr txBox="1"/>
          <p:nvPr/>
        </p:nvSpPr>
        <p:spPr>
          <a:xfrm>
            <a:off x="3282292" y="6316688"/>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Seldom</a:t>
            </a:r>
            <a:endParaRPr lang="en-US" sz="2000" dirty="0" smtClean="0">
              <a:latin typeface="+mn-lt"/>
            </a:endParaRPr>
          </a:p>
        </p:txBody>
      </p:sp>
      <p:sp>
        <p:nvSpPr>
          <p:cNvPr id="32" name="TextBox 7"/>
          <p:cNvSpPr txBox="1"/>
          <p:nvPr/>
        </p:nvSpPr>
        <p:spPr>
          <a:xfrm>
            <a:off x="5951832" y="6317878"/>
            <a:ext cx="2448560"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2000" i="1" dirty="0" smtClean="0">
                <a:solidFill>
                  <a:schemeClr val="tx2"/>
                </a:solidFill>
                <a:latin typeface="Georgia"/>
                <a:cs typeface="Georgia"/>
              </a:rPr>
              <a:t>Often</a:t>
            </a:r>
            <a:endParaRPr lang="en-US" sz="2000" dirty="0" smtClean="0">
              <a:latin typeface="+mn-lt"/>
            </a:endParaRPr>
          </a:p>
        </p:txBody>
      </p:sp>
      <p:sp>
        <p:nvSpPr>
          <p:cNvPr id="26" name="TextBox 7"/>
          <p:cNvSpPr txBox="1"/>
          <p:nvPr/>
        </p:nvSpPr>
        <p:spPr>
          <a:xfrm>
            <a:off x="6320132" y="4916393"/>
            <a:ext cx="1819419" cy="124649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lgn="ctr"/>
            <a:r>
              <a:rPr lang="en-US" sz="6000" i="1" dirty="0" smtClean="0">
                <a:solidFill>
                  <a:schemeClr val="tx2"/>
                </a:solidFill>
                <a:latin typeface="Georgia"/>
                <a:cs typeface="Georgia"/>
              </a:rPr>
              <a:t>20</a:t>
            </a:r>
            <a:r>
              <a:rPr lang="en-US" sz="2000" dirty="0" smtClean="0">
                <a:solidFill>
                  <a:schemeClr val="tx2"/>
                </a:solidFill>
                <a:latin typeface="Georgia"/>
                <a:cs typeface="Georgia"/>
              </a:rPr>
              <a:t>%</a:t>
            </a:r>
            <a:endParaRPr lang="en-US" sz="2000" dirty="0" smtClean="0">
              <a:solidFill>
                <a:schemeClr val="tx2"/>
              </a:solidFill>
              <a:latin typeface="Georgia"/>
              <a:cs typeface="Georgia"/>
            </a:endParaRPr>
          </a:p>
          <a:p>
            <a:pPr algn="ctr"/>
            <a:endParaRPr lang="en-US" sz="1500" dirty="0" smtClean="0">
              <a:latin typeface="+mn-lt"/>
            </a:endParaRPr>
          </a:p>
        </p:txBody>
      </p:sp>
    </p:spTree>
    <p:extLst>
      <p:ext uri="{BB962C8B-B14F-4D97-AF65-F5344CB8AC3E}">
        <p14:creationId xmlns:p14="http://schemas.microsoft.com/office/powerpoint/2010/main" val="3692268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7" grpId="0"/>
      <p:bldP spid="28" grpId="0" animBg="1"/>
      <p:bldP spid="29" grpId="0"/>
      <p:bldP spid="30" grpId="0"/>
      <p:bldP spid="31" grpId="0"/>
      <p:bldP spid="32"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40444</TotalTime>
  <Words>790</Words>
  <Application>Microsoft Macintosh PowerPoint</Application>
  <PresentationFormat>On-screen Show (4:3)</PresentationFormat>
  <Paragraphs>157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Morales</dc:creator>
  <cp:lastModifiedBy>Carlos Morales</cp:lastModifiedBy>
  <cp:revision>377</cp:revision>
  <dcterms:created xsi:type="dcterms:W3CDTF">2013-05-08T16:04:54Z</dcterms:created>
  <dcterms:modified xsi:type="dcterms:W3CDTF">2017-03-27T18:45:21Z</dcterms:modified>
</cp:coreProperties>
</file>